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  <Override PartName="/ppt/media/image51.jpeg" ContentType="image/jpeg"/>
  <Override PartName="/ppt/media/image52.jpeg" ContentType="image/jpeg"/>
  <Override PartName="/ppt/media/image53.jpeg" ContentType="image/jpeg"/>
  <Override PartName="/ppt/media/image54.jpeg" ContentType="image/jpeg"/>
  <Override PartName="/ppt/media/image55.jpeg" ContentType="image/jpeg"/>
  <Override PartName="/ppt/media/image56.jpeg" ContentType="image/jpeg"/>
  <Override PartName="/ppt/media/image57.jpeg" ContentType="image/jpeg"/>
  <Override PartName="/ppt/media/image58.jpeg" ContentType="image/jpeg"/>
  <Override PartName="/ppt/media/image59.jpeg" ContentType="image/jpeg"/>
  <Override PartName="/ppt/media/image60.jpeg" ContentType="image/jpeg"/>
  <Override PartName="/ppt/media/image61.jpeg" ContentType="image/jpeg"/>
  <Override PartName="/ppt/media/image62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1.jpeg" ContentType="image/jpeg"/>
  <Override PartName="/ppt/media/image72.jpeg" ContentType="image/jpeg"/>
  <Override PartName="/ppt/media/image73.jpeg" ContentType="image/jpeg"/>
  <Override PartName="/ppt/media/image74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78.jpeg" ContentType="image/jpeg"/>
  <Override PartName="/ppt/media/image79.jpeg" ContentType="image/jpeg"/>
  <Override PartName="/ppt/media/image80.jpeg" ContentType="image/jpeg"/>
  <Override PartName="/ppt/media/image81.jpeg" ContentType="image/jpeg"/>
  <Override PartName="/ppt/media/image82.jpeg" ContentType="image/jpeg"/>
  <Override PartName="/ppt/media/image83.jpeg" ContentType="image/jpeg"/>
  <Override PartName="/ppt/media/image84.jpeg" ContentType="image/jpe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jpeg" ContentType="image/jpeg"/>
  <Override PartName="/ppt/media/image91.jpeg" ContentType="image/jpeg"/>
  <Override PartName="/ppt/media/image92.jpeg" ContentType="image/jpeg"/>
  <Override PartName="/ppt/media/image93.jpeg" ContentType="image/jpeg"/>
  <Override PartName="/ppt/media/image94.jpeg" ContentType="image/jpeg"/>
  <Override PartName="/ppt/media/image95.jpeg" ContentType="image/jpeg"/>
  <Override PartName="/ppt/media/image96.jpeg" ContentType="image/jpeg"/>
  <Override PartName="/ppt/media/image97.jpeg" ContentType="image/jpeg"/>
  <Override PartName="/ppt/media/image98.jpeg" ContentType="image/jpeg"/>
  <Override PartName="/ppt/media/image99.jpeg" ContentType="image/jpeg"/>
  <Override PartName="/ppt/media/image100.jpeg" ContentType="image/jpeg"/>
  <Override PartName="/ppt/media/image101.jpeg" ContentType="image/jpeg"/>
  <Override PartName="/ppt/media/image102.jpeg" ContentType="image/jpeg"/>
  <Override PartName="/ppt/media/image103.jpeg" ContentType="image/jpeg"/>
  <Override PartName="/ppt/media/image104.jpeg" ContentType="image/jpeg"/>
  <Override PartName="/ppt/media/image10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Relationship Id="rId101" Type="http://schemas.openxmlformats.org/officeDocument/2006/relationships/slide" Target="slides/slide94.xml"/><Relationship Id="rId102" Type="http://schemas.openxmlformats.org/officeDocument/2006/relationships/slide" Target="slides/slide95.xml"/><Relationship Id="rId103" Type="http://schemas.openxmlformats.org/officeDocument/2006/relationships/slide" Target="slides/slide96.xml"/><Relationship Id="rId104" Type="http://schemas.openxmlformats.org/officeDocument/2006/relationships/slide" Target="slides/slide97.xml"/><Relationship Id="rId105" Type="http://schemas.openxmlformats.org/officeDocument/2006/relationships/slide" Target="slides/slide98.xml"/><Relationship Id="rId106" Type="http://schemas.openxmlformats.org/officeDocument/2006/relationships/slide" Target="slides/slide99.xml"/><Relationship Id="rId107" Type="http://schemas.openxmlformats.org/officeDocument/2006/relationships/slide" Target="slides/slide100.xml"/><Relationship Id="rId108" Type="http://schemas.openxmlformats.org/officeDocument/2006/relationships/slide" Target="slides/slide10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12" name="Texte niveau 1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Gilles Allain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-Gilles Allain</a:t>
            </a:r>
          </a:p>
        </p:txBody>
      </p:sp>
      <p:sp>
        <p:nvSpPr>
          <p:cNvPr id="94" name="« Saisissez une citation ici. »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« Saisissez une citation ici. » </a:t>
            </a:r>
          </a:p>
        </p:txBody>
      </p:sp>
      <p:sp>
        <p:nvSpPr>
          <p:cNvPr id="9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e du titre"/>
          <p:cNvSpPr txBox="1"/>
          <p:nvPr>
            <p:ph type="title"/>
          </p:nvPr>
        </p:nvSpPr>
        <p:spPr>
          <a:xfrm>
            <a:off x="975359" y="866986"/>
            <a:ext cx="1105408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18" name="Texte niveau 1…"/>
          <p:cNvSpPr txBox="1"/>
          <p:nvPr>
            <p:ph type="body" idx="1"/>
          </p:nvPr>
        </p:nvSpPr>
        <p:spPr>
          <a:xfrm>
            <a:off x="975359" y="2817706"/>
            <a:ext cx="11054082" cy="5852161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ClrTx/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ClrTx/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9100" defTabSz="1300480">
              <a:spcBef>
                <a:spcPts val="1000"/>
              </a:spcBef>
              <a:buClrTx/>
              <a:buSzPct val="100000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ClrTx/>
              <a:buSzPct val="100000"/>
              <a:buChar char="–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87600" indent="-558800" defTabSz="1300480">
              <a:spcBef>
                <a:spcPts val="1000"/>
              </a:spcBef>
              <a:buClrTx/>
              <a:buSzPct val="100000"/>
              <a:buChar char="»"/>
              <a:defRPr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19" name="Numéro de diapositive"/>
          <p:cNvSpPr txBox="1"/>
          <p:nvPr>
            <p:ph type="sldNum" sz="quarter" idx="2"/>
          </p:nvPr>
        </p:nvSpPr>
        <p:spPr>
          <a:xfrm>
            <a:off x="11632419" y="8886613"/>
            <a:ext cx="397022" cy="389270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130048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e du titre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22" name="Texte niveau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e du titre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e du titre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Texte du titre</a:t>
            </a:r>
          </a:p>
        </p:txBody>
      </p:sp>
      <p:sp>
        <p:nvSpPr>
          <p:cNvPr id="40" name="Texte niveau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7" name="Texte niveau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7" name="Texte niveau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 niveau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10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8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11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3" Type="http://schemas.openxmlformats.org/officeDocument/2006/relationships/image" Target="../media/image28.png"/><Relationship Id="rId4" Type="http://schemas.openxmlformats.org/officeDocument/2006/relationships/image" Target="../media/image16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Relationship Id="rId3" Type="http://schemas.openxmlformats.org/officeDocument/2006/relationships/image" Target="../media/image29.png"/><Relationship Id="rId4" Type="http://schemas.openxmlformats.org/officeDocument/2006/relationships/image" Target="../media/image25.jpe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e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e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jpe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jpe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jpeg"/><Relationship Id="rId3" Type="http://schemas.openxmlformats.org/officeDocument/2006/relationships/image" Target="../media/image44.jpe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jpe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jpe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jpe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jpe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jpe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jpe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jpe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jpeg"/><Relationship Id="rId3" Type="http://schemas.openxmlformats.org/officeDocument/2006/relationships/image" Target="../media/image54.jpe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jpeg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jpe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jpe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jpeg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jpeg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61.jpe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jpeg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jpeg"/><Relationship Id="rId3" Type="http://schemas.openxmlformats.org/officeDocument/2006/relationships/image" Target="../media/image64.jpeg"/><Relationship Id="rId4" Type="http://schemas.openxmlformats.org/officeDocument/2006/relationships/image" Target="../media/image65.jpeg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jpeg"/><Relationship Id="rId3" Type="http://schemas.openxmlformats.org/officeDocument/2006/relationships/image" Target="../media/image67.jpeg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jpeg"/><Relationship Id="rId3" Type="http://schemas.openxmlformats.org/officeDocument/2006/relationships/image" Target="../media/image69.jpeg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jpeg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jpeg"/><Relationship Id="rId3" Type="http://schemas.openxmlformats.org/officeDocument/2006/relationships/image" Target="../media/image7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jpe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jpe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jpeg"/><Relationship Id="rId3" Type="http://schemas.openxmlformats.org/officeDocument/2006/relationships/image" Target="../media/image76.jpeg"/><Relationship Id="rId4" Type="http://schemas.openxmlformats.org/officeDocument/2006/relationships/image" Target="../media/image77.jpeg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jpeg"/><Relationship Id="rId3" Type="http://schemas.openxmlformats.org/officeDocument/2006/relationships/image" Target="../media/image79.jpeg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jpeg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jpeg"/></Relationships>
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jpeg"/></Relationships>
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jpeg"/></Relationships>
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/Relationships>
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jpeg"/></Relationships>
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jpeg"/><Relationship Id="rId3" Type="http://schemas.openxmlformats.org/officeDocument/2006/relationships/image" Target="../media/image86.jpeg"/></Relationships>
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jpeg"/></Relationships>
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jpeg"/><Relationship Id="rId3" Type="http://schemas.openxmlformats.org/officeDocument/2006/relationships/image" Target="../media/image1.gif"/></Relationships>
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9.jpeg"/><Relationship Id="rId3" Type="http://schemas.openxmlformats.org/officeDocument/2006/relationships/image" Target="../media/image90.jpeg"/><Relationship Id="rId4" Type="http://schemas.openxmlformats.org/officeDocument/2006/relationships/image" Target="../media/image91.jpeg"/></Relationships>
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jpeg"/></Relationships>
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4.jpeg"/></Relationships>

</file>

<file path=ppt/slides/_rels/slide9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4.jpeg"/></Relationships>
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jpeg"/><Relationship Id="rId3" Type="http://schemas.openxmlformats.org/officeDocument/2006/relationships/image" Target="../media/image96.jpeg"/></Relationships>
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jpeg"/></Relationships>

</file>

<file path=ppt/slides/_rels/slide9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jpeg"/></Relationships>

</file>

<file path=ppt/slides/_rels/slide9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jpeg"/><Relationship Id="rId3" Type="http://schemas.openxmlformats.org/officeDocument/2006/relationships/image" Target="../media/image100.jpeg"/></Relationships>

</file>

<file path=ppt/slides/_rels/slide9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jpeg"/><Relationship Id="rId3" Type="http://schemas.openxmlformats.org/officeDocument/2006/relationships/image" Target="../media/image102.jpeg"/></Relationships>

</file>

<file path=ppt/slides/_rels/slide9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jpeg"/><Relationship Id="rId3" Type="http://schemas.openxmlformats.org/officeDocument/2006/relationships/image" Target="../media/image104.jpeg"/></Relationships>

</file>

<file path=ppt/slides/_rels/slide9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orps"/>
          <p:cNvSpPr txBox="1"/>
          <p:nvPr>
            <p:ph type="subTitle" sz="quarter" idx="1"/>
          </p:nvPr>
        </p:nvSpPr>
        <p:spPr>
          <a:xfrm>
            <a:off x="1593651" y="8733366"/>
            <a:ext cx="9192883" cy="114235"/>
          </a:xfrm>
          <a:prstGeom prst="rect">
            <a:avLst/>
          </a:prstGeom>
        </p:spPr>
        <p:txBody>
          <a:bodyPr/>
          <a:lstStyle/>
          <a:p>
            <a:pPr defTabSz="233679">
              <a:defRPr sz="1480"/>
            </a:pPr>
          </a:p>
        </p:txBody>
      </p:sp>
      <p:pic>
        <p:nvPicPr>
          <p:cNvPr id="129" name="400px-Miniatura_Isotta.jpg" descr="400px-Miniatura_Isot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32514" y="3083760"/>
            <a:ext cx="5287235" cy="6688353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« C'est bien parce que nous avons…"/>
          <p:cNvSpPr/>
          <p:nvPr/>
        </p:nvSpPr>
        <p:spPr>
          <a:xfrm>
            <a:off x="82716" y="3083760"/>
            <a:ext cx="7433931" cy="668835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« C'est bien parce que nous avons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un sens inné de la musique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que nous ne pouvons jamais la faire taire,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pas plus que nous ne pouvons faire cesser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les battements de notre coeur ;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c'est pour cette même raison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que la musique est aussi universelle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détient le pouvoir étrange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sans limite </a:t>
            </a:r>
          </a:p>
          <a:p>
            <a:pPr defTabSz="385572">
              <a:defRPr b="0" i="1" sz="3432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d'une force naturelle. »</a:t>
            </a:r>
          </a:p>
          <a:p>
            <a:pPr defTabSz="385572">
              <a:defRPr b="0" i="1" sz="264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385572">
              <a:defRPr b="0" i="1" sz="2640">
                <a:solidFill>
                  <a:srgbClr val="B0AA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MUSIQUE DE RUE</a:t>
            </a:r>
          </a:p>
          <a:p>
            <a:pPr defTabSz="385572">
              <a:defRPr b="0" i="1" sz="2640">
                <a:solidFill>
                  <a:srgbClr val="B0AA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Essai paru en 1905</a:t>
            </a:r>
          </a:p>
          <a:p>
            <a:pPr defTabSz="385572">
              <a:defRPr b="0" i="1" sz="2640">
                <a:solidFill>
                  <a:srgbClr val="B0AAA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Virginia Woolf (1882 - 1941)</a:t>
            </a:r>
          </a:p>
        </p:txBody>
      </p:sp>
      <p:pic>
        <p:nvPicPr>
          <p:cNvPr id="131" name="Capture d’écran 2017-12-07 à 21.32.46.png" descr="Capture d’écran 2017-12-07 à 21.32.46.png"/>
          <p:cNvPicPr>
            <a:picLocks noChangeAspect="1"/>
          </p:cNvPicPr>
          <p:nvPr/>
        </p:nvPicPr>
        <p:blipFill>
          <a:blip r:embed="rId3">
            <a:extLst/>
          </a:blip>
          <a:srcRect l="24617" t="0" r="22155" b="0"/>
          <a:stretch>
            <a:fillRect/>
          </a:stretch>
        </p:blipFill>
        <p:spPr>
          <a:xfrm>
            <a:off x="7544626" y="3084463"/>
            <a:ext cx="5662832" cy="6686888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Marc Dumont - Nanterre 2020-2021"/>
          <p:cNvSpPr txBox="1"/>
          <p:nvPr/>
        </p:nvSpPr>
        <p:spPr>
          <a:xfrm>
            <a:off x="2702784" y="1483551"/>
            <a:ext cx="7599232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338835">
              <a:defRPr b="0" sz="5800">
                <a:solidFill>
                  <a:srgbClr val="A9A9A9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Marc Dumont - Nanterre 2020-2021 </a:t>
            </a:r>
          </a:p>
        </p:txBody>
      </p:sp>
      <p:sp>
        <p:nvSpPr>
          <p:cNvPr id="133" name="Les chansons, témoins de leur temps…"/>
          <p:cNvSpPr txBox="1"/>
          <p:nvPr/>
        </p:nvSpPr>
        <p:spPr>
          <a:xfrm>
            <a:off x="75637" y="-183919"/>
            <a:ext cx="12853526" cy="292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defTabSz="286258">
              <a:defRPr b="0" sz="10927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Les chansons, témoins de leur temps</a:t>
            </a:r>
          </a:p>
          <a:p>
            <a:pPr defTabSz="286258">
              <a:defRPr sz="5831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__________________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6" dur="1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1"/>
      <p:bldP build="whole" bldLvl="1" animBg="1" rev="0" advAuto="0" spid="130" grpId="2"/>
      <p:bldP build="whole" bldLvl="1" animBg="1" rev="0" advAuto="0" spid="131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Johnny - Marianne 2017-12-06 à 16.48.35.png" descr="Johnny - Marianne 2017-12-06 à 16.48.35.png"/>
          <p:cNvPicPr>
            <a:picLocks noChangeAspect="1"/>
          </p:cNvPicPr>
          <p:nvPr/>
        </p:nvPicPr>
        <p:blipFill>
          <a:blip r:embed="rId2">
            <a:extLst/>
          </a:blip>
          <a:srcRect l="0" t="0" r="3203" b="0"/>
          <a:stretch>
            <a:fillRect/>
          </a:stretch>
        </p:blipFill>
        <p:spPr>
          <a:xfrm>
            <a:off x="5312959" y="3877081"/>
            <a:ext cx="6676440" cy="5936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Capture d’écran 2017-12-07 à 08.10.06.png" descr="Capture d’écran 2017-12-07 à 08.10.06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458"/>
          <a:stretch>
            <a:fillRect/>
          </a:stretch>
        </p:blipFill>
        <p:spPr>
          <a:xfrm>
            <a:off x="13712" y="1456729"/>
            <a:ext cx="5320681" cy="6840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Johnny - Fr Inter 2017-12-06 à 17.43.19.png" descr="Johnny - Fr Inter 2017-12-06 à 17.43.1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07484" y="3270"/>
            <a:ext cx="5654587" cy="51261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2" grpId="2"/>
      <p:bldP build="whole" bldLvl="1" animBg="1" rev="0" advAuto="0" spid="181" grpId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La semaine prochaine :…"/>
          <p:cNvSpPr txBox="1"/>
          <p:nvPr/>
        </p:nvSpPr>
        <p:spPr>
          <a:xfrm>
            <a:off x="103815" y="3685439"/>
            <a:ext cx="12797170" cy="5546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379729">
              <a:defRPr b="0" sz="9750">
                <a:latin typeface="Savoye LET"/>
                <a:ea typeface="Savoye LET"/>
                <a:cs typeface="Savoye LET"/>
                <a:sym typeface="Savoye LET"/>
              </a:defRPr>
            </a:pPr>
            <a:r>
              <a:t>La semaine prochaine :</a:t>
            </a:r>
          </a:p>
          <a:p>
            <a:pPr defTabSz="379729">
              <a:defRPr b="0" sz="65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379729">
              <a:defRPr b="0" sz="9750">
                <a:latin typeface="Savoye LET"/>
                <a:ea typeface="Savoye LET"/>
                <a:cs typeface="Savoye LET"/>
                <a:sym typeface="Savoye LET"/>
              </a:defRPr>
            </a:pPr>
            <a:r>
              <a:t>La Révolution en chansons - 1789-1799                </a:t>
            </a:r>
          </a:p>
          <a:p>
            <a:pPr defTabSz="379729">
              <a:defRPr b="0" sz="9750">
                <a:latin typeface="Savoye LET"/>
                <a:ea typeface="Savoye LET"/>
                <a:cs typeface="Savoye LET"/>
                <a:sym typeface="Savoye LET"/>
              </a:defRPr>
            </a:pPr>
            <a:r>
              <a:t>(Une histoire… en Révolution)</a:t>
            </a:r>
            <a:r>
              <a:t>                   </a:t>
            </a:r>
          </a:p>
        </p:txBody>
      </p:sp>
      <p:sp>
        <p:nvSpPr>
          <p:cNvPr id="547" name="Les chansons, témoins de leur temps"/>
          <p:cNvSpPr txBox="1"/>
          <p:nvPr/>
        </p:nvSpPr>
        <p:spPr>
          <a:xfrm>
            <a:off x="75637" y="679756"/>
            <a:ext cx="12853526" cy="1775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86258">
              <a:defRPr b="0" sz="10927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témoins de leur temps</a:t>
            </a:r>
          </a:p>
        </p:txBody>
      </p:sp>
      <p:sp>
        <p:nvSpPr>
          <p:cNvPr id="548" name="__________________"/>
          <p:cNvSpPr txBox="1"/>
          <p:nvPr/>
        </p:nvSpPr>
        <p:spPr>
          <a:xfrm>
            <a:off x="-42896" y="2364366"/>
            <a:ext cx="12853526" cy="89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6" grpId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A SUIVRE !"/>
          <p:cNvSpPr txBox="1"/>
          <p:nvPr/>
        </p:nvSpPr>
        <p:spPr>
          <a:xfrm>
            <a:off x="1523569" y="3599424"/>
            <a:ext cx="9957662" cy="2554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i="1" sz="15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A SUIVRE 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Johnny - POLITIS 2017-12-07 à 22.01.50.png" descr="Johnny - POLITIS 2017-12-07 à 22.01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74386" y="5171366"/>
            <a:ext cx="9030414" cy="4588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Johnny - RTL 2017-12-06 à 18.38.28.png" descr="Johnny - RTL 2017-12-06 à 18.38.2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6934" y="-22960"/>
            <a:ext cx="9244338" cy="5208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0" name="Johnny - Radio Classique 2017-12-06 à 18.34.55.png" descr="Johnny - Radio Classique 2017-12-06 à 18.34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1593" y="-1"/>
            <a:ext cx="1046188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Capture d’écran 2017-12-07 à 21.32.46.png" descr="Capture d’écran 2017-12-07 à 21.32.46.png"/>
          <p:cNvPicPr>
            <a:picLocks noChangeAspect="1"/>
          </p:cNvPicPr>
          <p:nvPr/>
        </p:nvPicPr>
        <p:blipFill>
          <a:blip r:embed="rId3">
            <a:extLst/>
          </a:blip>
          <a:srcRect l="19264" t="2163" r="19264" b="9787"/>
          <a:stretch>
            <a:fillRect/>
          </a:stretch>
        </p:blipFill>
        <p:spPr>
          <a:xfrm>
            <a:off x="7071" y="4488525"/>
            <a:ext cx="5858021" cy="5273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Johnny - Obseques 13 2017-12-09 à 17.01.05.png" descr="Johnny - Obseques 13 2017-12-09 à 17.01.0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960" y="-36908"/>
            <a:ext cx="13116720" cy="8052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Johnny - Obseques 12 2017-12-09 à 16.59.35.png" descr="Johnny - Obseques 12 2017-12-09 à 16.59.3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4" y="3971611"/>
            <a:ext cx="6765676" cy="5927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7" name="Johnny - Obseques 16 2017-12-09 à 17.02.59.png" descr="Johnny - Obseques 16 2017-12-09 à 17.02.5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5884" y="3597188"/>
            <a:ext cx="10261884" cy="62193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Johnny - Obseques 17 2017-12-09 à 11.30.11.png" descr="Johnny - Obseques 17 2017-12-09 à 11.30.1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28" y="-29435"/>
            <a:ext cx="8771736" cy="56169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1" name="Johnny - Obseques 18 2017-12-09 à 13.13.06.png" descr="Johnny - Obseques 18 2017-12-09 à 13.13.06.png"/>
          <p:cNvPicPr>
            <a:picLocks noChangeAspect="1"/>
          </p:cNvPicPr>
          <p:nvPr/>
        </p:nvPicPr>
        <p:blipFill>
          <a:blip r:embed="rId2">
            <a:extLst/>
          </a:blip>
          <a:srcRect l="28420" t="0" r="11954" b="0"/>
          <a:stretch>
            <a:fillRect/>
          </a:stretch>
        </p:blipFill>
        <p:spPr>
          <a:xfrm>
            <a:off x="10238937" y="9249"/>
            <a:ext cx="2763961" cy="3183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Johnny - Obseques 19 2017-12-09 à 13.13.25.png" descr="Johnny - Obseques 19 2017-12-09 à 13.13.25.png"/>
          <p:cNvPicPr>
            <a:picLocks noChangeAspect="1"/>
          </p:cNvPicPr>
          <p:nvPr/>
        </p:nvPicPr>
        <p:blipFill>
          <a:blip r:embed="rId3">
            <a:extLst/>
          </a:blip>
          <a:srcRect l="0" t="0" r="8717" b="0"/>
          <a:stretch>
            <a:fillRect/>
          </a:stretch>
        </p:blipFill>
        <p:spPr>
          <a:xfrm>
            <a:off x="-7079" y="7583"/>
            <a:ext cx="2910419" cy="2095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Johnny - Obseques 21 2017-12-09 à 15.41.10.png" descr="Johnny - Obseques 21 2017-12-09 à 15.41.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1683" y="4717851"/>
            <a:ext cx="10221434" cy="5070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Johnny - Obseques 20 2017-12-09 à 14.57.59.png" descr="Johnny - Obseques 20 2017-12-09 à 14.57.59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95811" y="672109"/>
            <a:ext cx="7340298" cy="40440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2" grpId="2"/>
      <p:bldP build="whole" bldLvl="1" animBg="1" rev="0" advAuto="0" spid="201" grpId="3"/>
      <p:bldP build="whole" bldLvl="1" animBg="1" rev="0" advAuto="0" spid="20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Johnny - Obseques 31 2017-12-09 à 11.27.44.png" descr="Johnny - Obseques 31 2017-12-09 à 11.27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078" y="-17198"/>
            <a:ext cx="7888343" cy="4421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Johnny - Obseques 30 2017-12-09 à 15.43.14.png" descr="Johnny - Obseques 30 2017-12-09 à 15.43.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2672" y="5350933"/>
            <a:ext cx="5740401" cy="3200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Capture d’écran 2017-12-09 à 18.02.10.png" descr="Capture d’écran 2017-12-09 à 18.02.10.png"/>
          <p:cNvPicPr>
            <a:picLocks noChangeAspect="1"/>
          </p:cNvPicPr>
          <p:nvPr/>
        </p:nvPicPr>
        <p:blipFill>
          <a:blip r:embed="rId4">
            <a:extLst/>
          </a:blip>
          <a:srcRect l="0" t="12769" r="0" b="21209"/>
          <a:stretch>
            <a:fillRect/>
          </a:stretch>
        </p:blipFill>
        <p:spPr>
          <a:xfrm>
            <a:off x="6730707" y="5299141"/>
            <a:ext cx="6220039" cy="44215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Johnny - Obseques Johnny-Hallyday-revivez-en-photos-l-hommage-populaire-a-Paris.jpg" descr="Johnny - Obseques Johnny-Hallyday-revivez-en-photos-l-hommage-populaire-a-Paris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42538" y="1075425"/>
            <a:ext cx="4472677" cy="2236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1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8" dur="1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6" grpId="1"/>
      <p:bldP build="whole" bldLvl="1" animBg="1" rev="0" advAuto="0" spid="207" grpId="2"/>
      <p:bldP build="whole" bldLvl="1" animBg="1" rev="0" advAuto="0" spid="208" grpId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2" name="648x0.jpeg" descr="648x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058" y="1899449"/>
            <a:ext cx="12288684" cy="5954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https://www.youtube.com/watch?v=olbRD8ybzgw"/>
          <p:cNvSpPr txBox="1"/>
          <p:nvPr/>
        </p:nvSpPr>
        <p:spPr>
          <a:xfrm>
            <a:off x="2806090" y="4646270"/>
            <a:ext cx="739262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https://www.youtube.com/watch?v=olbRD8ybzgw</a:t>
            </a:r>
          </a:p>
        </p:txBody>
      </p:sp>
      <p:pic>
        <p:nvPicPr>
          <p:cNvPr id="216" name="Johnny - Tour Eiffel2017-12-09 à 01.11.58.png" descr="Johnny - Tour Eiffel2017-12-09 à 01.11.58.png"/>
          <p:cNvPicPr>
            <a:picLocks noChangeAspect="1"/>
          </p:cNvPicPr>
          <p:nvPr/>
        </p:nvPicPr>
        <p:blipFill>
          <a:blip r:embed="rId2">
            <a:extLst/>
          </a:blip>
          <a:srcRect l="1321" t="1383" r="0" b="0"/>
          <a:stretch>
            <a:fillRect/>
          </a:stretch>
        </p:blipFill>
        <p:spPr>
          <a:xfrm>
            <a:off x="-103036" y="1112837"/>
            <a:ext cx="13081226" cy="75278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Des coups de poing dans l'âme, le froid de la lame qui court.…"/>
          <p:cNvSpPr txBox="1"/>
          <p:nvPr/>
        </p:nvSpPr>
        <p:spPr>
          <a:xfrm>
            <a:off x="511602" y="617713"/>
            <a:ext cx="11981596" cy="455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Des coups de poing dans l'âme, le froid de la lame qui court.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Chaque jour me pousse un peu plus vers la fin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Quand je monte sur scène, comme on prend le dernier train.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Même les soirs de drame, il faut trouver la flamme qui brûle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toucher les femmes qui me tendent les mains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Qui me crient qu'elles m'aiment et dont je ne sais rien.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C'est pour ça qu'aujourd'hui, je suis fatigué.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C'est pour ça qu'aujourd'hui, je voudrais crier.</a:t>
            </a:r>
          </a:p>
        </p:txBody>
      </p:sp>
      <p:sp>
        <p:nvSpPr>
          <p:cNvPr id="219" name="Je ne suis pas un héros…"/>
          <p:cNvSpPr txBox="1"/>
          <p:nvPr/>
        </p:nvSpPr>
        <p:spPr>
          <a:xfrm>
            <a:off x="1370888" y="5404336"/>
            <a:ext cx="9721157" cy="1829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i="1" sz="75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Je ne suis pas un héros </a:t>
            </a:r>
          </a:p>
          <a:p>
            <a:pPr>
              <a:defRPr i="1" sz="45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0"/>
              <a:t>(Chanson de Daniel Balavoine)</a:t>
            </a:r>
          </a:p>
        </p:txBody>
      </p:sp>
      <p:sp>
        <p:nvSpPr>
          <p:cNvPr id="220" name="Je n'suis pas un héros, mes faux pas me collent à la peau.…"/>
          <p:cNvSpPr txBox="1"/>
          <p:nvPr/>
        </p:nvSpPr>
        <p:spPr>
          <a:xfrm>
            <a:off x="107701" y="7469384"/>
            <a:ext cx="12789397" cy="175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Je n'suis pas un héros, mes faux pas me collent à la peau.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Je n'suis pas un héros, faut pas croire ce que disent les journaux.</a:t>
            </a:r>
          </a:p>
          <a:p>
            <a:pPr algn="l" defTabSz="457200">
              <a:defRPr b="0" i="1" sz="3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Je n'suis pas un héros, un héros. (bis)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8" grpId="2"/>
      <p:bldP build="whole" bldLvl="1" animBg="1" rev="0" advAuto="0" spid="22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- 1/ Le temps long des siècles passés    (Une histoire… complètement timbrée)"/>
          <p:cNvSpPr txBox="1"/>
          <p:nvPr/>
        </p:nvSpPr>
        <p:spPr>
          <a:xfrm>
            <a:off x="103815" y="3227441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1/ Le temps long des siècles passés    (Une histoire… complètement timbrée)</a:t>
            </a:r>
            <a:r>
              <a:t>                                                         </a:t>
            </a:r>
          </a:p>
        </p:txBody>
      </p:sp>
      <p:sp>
        <p:nvSpPr>
          <p:cNvPr id="136" name="- 2/ La Révolution en chansons          (Une histoire… en Révolution, 1789-1799)"/>
          <p:cNvSpPr txBox="1"/>
          <p:nvPr/>
        </p:nvSpPr>
        <p:spPr>
          <a:xfrm>
            <a:off x="103815" y="4290339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2/ La Révolution en chansons          (Une histoire… en Révolution, 1789-1799)  </a:t>
            </a:r>
          </a:p>
        </p:txBody>
      </p:sp>
      <p:sp>
        <p:nvSpPr>
          <p:cNvPr id="137" name="- 3/ Censures et libertés - 1                  (Une histoire… censurée, 1799-1848)"/>
          <p:cNvSpPr txBox="1"/>
          <p:nvPr/>
        </p:nvSpPr>
        <p:spPr>
          <a:xfrm>
            <a:off x="103815" y="5235136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- 3</a:t>
            </a:r>
            <a:r>
              <a:t>/ Censures et libertés - 1                  (Une histoire… censurée, 1799-1848) </a:t>
            </a:r>
          </a:p>
        </p:txBody>
      </p:sp>
      <p:sp>
        <p:nvSpPr>
          <p:cNvPr id="138" name="- 4/ Censures et libertés - 2                 (Une histoire… censurée, 1815-1870)"/>
          <p:cNvSpPr txBox="1"/>
          <p:nvPr/>
        </p:nvSpPr>
        <p:spPr>
          <a:xfrm>
            <a:off x="103815" y="6230300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4/ Censures et libertés - 2                 (Une histoire… censurée, 1815-1870)                                                           </a:t>
            </a:r>
          </a:p>
        </p:txBody>
      </p:sp>
      <p:sp>
        <p:nvSpPr>
          <p:cNvPr id="139" name="- 5/ La République s’installe             (Une histoire… républicaine, 1870-1914)"/>
          <p:cNvSpPr txBox="1"/>
          <p:nvPr/>
        </p:nvSpPr>
        <p:spPr>
          <a:xfrm>
            <a:off x="103815" y="7242830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- 5/ La République s’installe             (Une histoire… républicaine, 1870-1914)</a:t>
            </a:r>
          </a:p>
        </p:txBody>
      </p:sp>
      <p:sp>
        <p:nvSpPr>
          <p:cNvPr id="140" name="- 6/ La marque de la guerre              (Une histoire… violente, 1914-1918)"/>
          <p:cNvSpPr txBox="1"/>
          <p:nvPr/>
        </p:nvSpPr>
        <p:spPr>
          <a:xfrm>
            <a:off x="103815" y="8255361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6/ La marque de la guerre              (Une histoire… violente, 1914-1918)</a:t>
            </a:r>
            <a:r>
              <a:t>	</a:t>
            </a:r>
          </a:p>
        </p:txBody>
      </p:sp>
      <p:sp>
        <p:nvSpPr>
          <p:cNvPr id="141" name="Les chansons, témoins de leur temps…"/>
          <p:cNvSpPr txBox="1"/>
          <p:nvPr/>
        </p:nvSpPr>
        <p:spPr>
          <a:xfrm>
            <a:off x="75637" y="-183919"/>
            <a:ext cx="12853526" cy="292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defTabSz="286258">
              <a:defRPr b="0" sz="10927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Les chansons, témoins de leur temps</a:t>
            </a:r>
          </a:p>
          <a:p>
            <a:pPr defTabSz="286258">
              <a:defRPr sz="5831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__________________</a:t>
            </a:r>
          </a:p>
        </p:txBody>
      </p:sp>
      <p:sp>
        <p:nvSpPr>
          <p:cNvPr id="142" name="Marc Dumont - Nanterre 2020-2021"/>
          <p:cNvSpPr txBox="1"/>
          <p:nvPr/>
        </p:nvSpPr>
        <p:spPr>
          <a:xfrm>
            <a:off x="2702784" y="1483551"/>
            <a:ext cx="7599232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338835">
              <a:defRPr b="0" sz="5800">
                <a:solidFill>
                  <a:srgbClr val="A9A9A9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Marc Dumont - Nanterre 2020-2021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6" grpId="2"/>
      <p:bldP build="whole" bldLvl="1" animBg="1" rev="0" advAuto="0" spid="135" grpId="1"/>
      <p:bldP build="whole" bldLvl="1" animBg="1" rev="0" advAuto="0" spid="139" grpId="5"/>
      <p:bldP build="whole" bldLvl="1" animBg="1" rev="0" advAuto="0" spid="140" grpId="6"/>
      <p:bldP build="whole" bldLvl="1" animBg="1" rev="0" advAuto="0" spid="137" grpId="3"/>
      <p:bldP build="whole" bldLvl="1" animBg="1" rev="0" advAuto="0" spid="138" grpId="4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Aujourd’hui :…"/>
          <p:cNvSpPr txBox="1"/>
          <p:nvPr/>
        </p:nvSpPr>
        <p:spPr>
          <a:xfrm>
            <a:off x="103815" y="2609246"/>
            <a:ext cx="12797170" cy="2008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6000">
                <a:latin typeface="Savoye LET"/>
                <a:ea typeface="Savoye LET"/>
                <a:cs typeface="Savoye LET"/>
                <a:sym typeface="Savoye LET"/>
              </a:defRPr>
            </a:pPr>
            <a:r>
              <a:t>Aujourd’hui :</a:t>
            </a:r>
          </a:p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rPr sz="5440"/>
              <a:t>Le temps long des siècles passés (Une histoire… complètement timbrée)</a:t>
            </a:r>
            <a:r>
              <a:rPr sz="5120"/>
              <a:t>   </a:t>
            </a:r>
            <a:r>
              <a:rPr sz="5360"/>
              <a:t> </a:t>
            </a:r>
            <a:r>
              <a:t>                                                     </a:t>
            </a:r>
          </a:p>
        </p:txBody>
      </p:sp>
      <p:sp>
        <p:nvSpPr>
          <p:cNvPr id="223" name="Les chansons, témoins de leur temps"/>
          <p:cNvSpPr txBox="1"/>
          <p:nvPr/>
        </p:nvSpPr>
        <p:spPr>
          <a:xfrm>
            <a:off x="75637" y="205623"/>
            <a:ext cx="12853526" cy="1775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86258">
              <a:defRPr b="0" sz="10927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témoins de leur temps</a:t>
            </a:r>
          </a:p>
        </p:txBody>
      </p:sp>
      <p:sp>
        <p:nvSpPr>
          <p:cNvPr id="224" name="1/ Traces médiévales"/>
          <p:cNvSpPr txBox="1"/>
          <p:nvPr/>
        </p:nvSpPr>
        <p:spPr>
          <a:xfrm>
            <a:off x="1800092" y="5104855"/>
            <a:ext cx="9404616" cy="991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525779">
              <a:defRPr b="0" sz="585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1/ Traces médiévales</a:t>
            </a:r>
          </a:p>
        </p:txBody>
      </p:sp>
      <p:sp>
        <p:nvSpPr>
          <p:cNvPr id="225" name="2/ Musiques savantes, musiques populaires…"/>
          <p:cNvSpPr txBox="1"/>
          <p:nvPr/>
        </p:nvSpPr>
        <p:spPr>
          <a:xfrm>
            <a:off x="937120" y="6158477"/>
            <a:ext cx="11130560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525779">
              <a:defRPr b="0" sz="585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2/ Musiques savantes, musiques populaires…</a:t>
            </a:r>
          </a:p>
        </p:txBody>
      </p:sp>
      <p:sp>
        <p:nvSpPr>
          <p:cNvPr id="226" name="3/ Chansons, trouvères et troubadours"/>
          <p:cNvSpPr txBox="1"/>
          <p:nvPr/>
        </p:nvSpPr>
        <p:spPr>
          <a:xfrm>
            <a:off x="937120" y="7289403"/>
            <a:ext cx="11130560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525779">
              <a:defRPr b="0" sz="585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3/ Chansons, trouvères et troubadours</a:t>
            </a:r>
          </a:p>
        </p:txBody>
      </p:sp>
      <p:sp>
        <p:nvSpPr>
          <p:cNvPr id="227" name="4/ L’Ancien Régime, un grenier à chansons"/>
          <p:cNvSpPr txBox="1"/>
          <p:nvPr/>
        </p:nvSpPr>
        <p:spPr>
          <a:xfrm>
            <a:off x="937120" y="8420330"/>
            <a:ext cx="11130560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25779">
              <a:defRPr b="0" sz="5850">
                <a:latin typeface="Savoye LET"/>
                <a:ea typeface="Savoye LET"/>
                <a:cs typeface="Savoye LET"/>
                <a:sym typeface="Savoye LET"/>
              </a:defRPr>
            </a:pPr>
            <a:r>
              <a:t>4/ </a:t>
            </a:r>
            <a:r>
              <a:t>L’Ancien Régime, un grenier à c</a:t>
            </a:r>
            <a:r>
              <a:t>hansons</a:t>
            </a:r>
          </a:p>
        </p:txBody>
      </p:sp>
      <p:sp>
        <p:nvSpPr>
          <p:cNvPr id="228" name="__________________"/>
          <p:cNvSpPr txBox="1"/>
          <p:nvPr/>
        </p:nvSpPr>
        <p:spPr>
          <a:xfrm>
            <a:off x="-42896" y="1218439"/>
            <a:ext cx="12853526" cy="89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6" grpId="4"/>
      <p:bldP build="whole" bldLvl="1" animBg="1" rev="0" advAuto="0" spid="222" grpId="1"/>
      <p:bldP build="whole" bldLvl="1" animBg="1" rev="0" advAuto="0" spid="225" grpId="3"/>
      <p:bldP build="whole" bldLvl="1" animBg="1" rev="0" advAuto="0" spid="224" grpId="2"/>
      <p:bldP build="whole" bldLvl="1" animBg="1" rev="0" advAuto="0" spid="227" grpId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1/ Traces médiévales"/>
          <p:cNvSpPr txBox="1"/>
          <p:nvPr/>
        </p:nvSpPr>
        <p:spPr>
          <a:xfrm>
            <a:off x="1642533" y="8513374"/>
            <a:ext cx="9482668" cy="1558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373887">
              <a:defRPr b="0" sz="960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1/ Traces médiévales</a:t>
            </a:r>
          </a:p>
        </p:txBody>
      </p:sp>
      <p:pic>
        <p:nvPicPr>
          <p:cNvPr id="231" name="P1090449.jpeg" descr="P1090449.jpeg"/>
          <p:cNvPicPr>
            <a:picLocks noChangeAspect="1"/>
          </p:cNvPicPr>
          <p:nvPr/>
        </p:nvPicPr>
        <p:blipFill>
          <a:blip r:embed="rId2">
            <a:extLst/>
          </a:blip>
          <a:srcRect l="3964" t="2425" r="3964" b="3639"/>
          <a:stretch>
            <a:fillRect/>
          </a:stretch>
        </p:blipFill>
        <p:spPr>
          <a:xfrm>
            <a:off x="3915502" y="1683234"/>
            <a:ext cx="4936833" cy="6700819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Les chansons, témoins de leur temps"/>
          <p:cNvSpPr txBox="1"/>
          <p:nvPr/>
        </p:nvSpPr>
        <p:spPr>
          <a:xfrm>
            <a:off x="75637" y="109305"/>
            <a:ext cx="12853526" cy="169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b="0" sz="10481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témoins de leur temps</a:t>
            </a:r>
          </a:p>
        </p:txBody>
      </p:sp>
      <p:sp>
        <p:nvSpPr>
          <p:cNvPr id="233" name="__________________"/>
          <p:cNvSpPr txBox="1"/>
          <p:nvPr/>
        </p:nvSpPr>
        <p:spPr>
          <a:xfrm>
            <a:off x="75637" y="659639"/>
            <a:ext cx="12853526" cy="89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6" name="Corps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7" name="Avec le temps...…"/>
          <p:cNvSpPr txBox="1"/>
          <p:nvPr/>
        </p:nvSpPr>
        <p:spPr>
          <a:xfrm>
            <a:off x="51267" y="4241800"/>
            <a:ext cx="12902266" cy="1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100" marR="671756" indent="-38100" algn="l" defTabSz="457200">
              <a:spcBef>
                <a:spcPts val="300"/>
              </a:spcBef>
              <a:defRPr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Avec le temps...</a:t>
            </a:r>
            <a:endParaRPr b="0"/>
          </a:p>
          <a:p>
            <a:pPr marL="38100" marR="671756" indent="-38100" algn="l" defTabSz="457200">
              <a:spcBef>
                <a:spcPts val="300"/>
              </a:spcBef>
              <a:defRPr b="0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Avec le temps, va, tout s'en va   On oublie le visage et l'on oublie la voix</a:t>
            </a:r>
          </a:p>
          <a:p>
            <a:pPr marL="38100" marR="671756" indent="-38100" algn="l" defTabSz="457200">
              <a:spcBef>
                <a:spcPts val="300"/>
              </a:spcBef>
              <a:defRPr b="0"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Le coeur, quand ça bat plus, c'est pas la peine d’aller   Chercher plus loin, faut laisser faire et c'est très bien</a:t>
            </a:r>
          </a:p>
          <a:p>
            <a:pPr marL="38100" marR="671756" indent="-38100" algn="l" defTabSz="457200">
              <a:spcBef>
                <a:spcPts val="300"/>
              </a:spcBef>
              <a:defRPr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Avec le temps...</a:t>
            </a:r>
            <a:endParaRPr b="0"/>
          </a:p>
          <a:p>
            <a:pPr marL="38100" marR="671756" indent="-38100" algn="l" defTabSz="457200">
              <a:spcBef>
                <a:spcPts val="300"/>
              </a:spcBef>
              <a:defRPr sz="14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Avec le temps, va, tout s'en va</a:t>
            </a:r>
          </a:p>
        </p:txBody>
      </p:sp>
      <p:pic>
        <p:nvPicPr>
          <p:cNvPr id="238" name="CHATEAU BRUME.png" descr="CHATEAU BRUME.png"/>
          <p:cNvPicPr>
            <a:picLocks noChangeAspect="1"/>
          </p:cNvPicPr>
          <p:nvPr/>
        </p:nvPicPr>
        <p:blipFill>
          <a:blip r:embed="rId2">
            <a:extLst/>
          </a:blip>
          <a:srcRect l="0" t="0" r="7761" b="0"/>
          <a:stretch>
            <a:fillRect/>
          </a:stretch>
        </p:blipFill>
        <p:spPr>
          <a:xfrm>
            <a:off x="-27517" y="-12171"/>
            <a:ext cx="13185757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francois_villon_hommage_georges_brassens_moyenageux_monde_medieval_poesie.jpeg" descr="francois_villon_hommage_georges_brassens_moyenageux_monde_medieval_poesie.jpeg"/>
          <p:cNvPicPr>
            <a:picLocks noChangeAspect="1"/>
          </p:cNvPicPr>
          <p:nvPr/>
        </p:nvPicPr>
        <p:blipFill>
          <a:blip r:embed="rId3">
            <a:extLst/>
          </a:blip>
          <a:srcRect l="3316" t="1615" r="10439" b="1615"/>
          <a:stretch>
            <a:fillRect/>
          </a:stretch>
        </p:blipFill>
        <p:spPr>
          <a:xfrm>
            <a:off x="8800" y="-91348"/>
            <a:ext cx="5333894" cy="99119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Le Moyenâgeux  Georges Brassens (1966)"/>
          <p:cNvSpPr txBox="1"/>
          <p:nvPr/>
        </p:nvSpPr>
        <p:spPr>
          <a:xfrm>
            <a:off x="621011" y="-48684"/>
            <a:ext cx="11762779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100" marR="671756" indent="-38100" defTabSz="457200">
              <a:spcBef>
                <a:spcPts val="300"/>
              </a:spcBef>
              <a:defRPr b="0" sz="6000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rPr sz="10500"/>
              <a:t>Le Moyenâgeux  </a:t>
            </a:r>
            <a:r>
              <a:t>Georges Brassens (1966)</a:t>
            </a:r>
          </a:p>
        </p:txBody>
      </p:sp>
      <p:sp>
        <p:nvSpPr>
          <p:cNvPr id="242" name="Le seul reproche, au demeurant,…"/>
          <p:cNvSpPr txBox="1"/>
          <p:nvPr/>
        </p:nvSpPr>
        <p:spPr>
          <a:xfrm>
            <a:off x="68659" y="1140011"/>
            <a:ext cx="12867481" cy="86165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seul reproche, au demeurant, 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Qu'aient pu mériter mes parents,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C'est d'avoir pas joué plus tôt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jeu de la bête а deux dos.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Je suis né, même pas bâtard,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Avec cinq siècles de retard.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Pardonnez-moi, </a:t>
            </a:r>
            <a:r>
              <a:rPr>
                <a:solidFill>
                  <a:schemeClr val="accent5"/>
                </a:solidFill>
              </a:rPr>
              <a:t>Prince</a:t>
            </a:r>
            <a:r>
              <a:t>, si je suis foutrement </a:t>
            </a:r>
            <a:r>
              <a:rPr>
                <a:solidFill>
                  <a:schemeClr val="accent5"/>
                </a:solidFill>
              </a:rPr>
              <a:t>moyen-âgeux</a:t>
            </a:r>
            <a:r>
              <a:t>.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Ah ! que n'ai-je vécu, bon sang !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chemeClr val="accent5"/>
                </a:solidFill>
              </a:rPr>
              <a:t>Entre quatorze et quinze cent</a:t>
            </a:r>
            <a:r>
              <a:t>.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J'aurais retrouvé mes </a:t>
            </a:r>
            <a:r>
              <a:rPr>
                <a:solidFill>
                  <a:schemeClr val="accent5"/>
                </a:solidFill>
              </a:rPr>
              <a:t>copains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chemeClr val="accent5"/>
                </a:solidFill>
              </a:rPr>
              <a:t>Au Trou de la pomme de pin</a:t>
            </a:r>
            <a:r>
              <a:t>,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Tous les beaux parleurs de </a:t>
            </a:r>
            <a:r>
              <a:rPr>
                <a:solidFill>
                  <a:schemeClr val="accent5"/>
                </a:solidFill>
              </a:rPr>
              <a:t>jargon</a:t>
            </a:r>
            <a:r>
              <a:t>,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Tous les promis de </a:t>
            </a:r>
            <a:r>
              <a:rPr>
                <a:solidFill>
                  <a:schemeClr val="accent5"/>
                </a:solidFill>
              </a:rPr>
              <a:t>Montfaucon</a:t>
            </a:r>
            <a:r>
              <a:t>,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Les plus illustres </a:t>
            </a:r>
            <a:r>
              <a:rPr>
                <a:solidFill>
                  <a:schemeClr val="accent5"/>
                </a:solidFill>
              </a:rPr>
              <a:t>seigneuries</a:t>
            </a:r>
          </a:p>
          <a:p>
            <a:pPr marL="38100" marR="671756" indent="-38100" defTabSz="457200">
              <a:spcBef>
                <a:spcPts val="300"/>
              </a:spcBef>
              <a:defRPr b="0" i="1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Du royaum' de</a:t>
            </a:r>
            <a:r>
              <a:rPr>
                <a:solidFill>
                  <a:schemeClr val="accent5"/>
                </a:solidFill>
              </a:rPr>
              <a:t> truanderie</a:t>
            </a:r>
            <a: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Ludwigslied.jpg" descr="Ludwigslie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05379" y="2635386"/>
            <a:ext cx="5847167" cy="4482828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Ni pour de l'or, ni pour de l'argent ou des parures,…"/>
          <p:cNvSpPr txBox="1"/>
          <p:nvPr/>
        </p:nvSpPr>
        <p:spPr>
          <a:xfrm>
            <a:off x="151176" y="6762353"/>
            <a:ext cx="11929864" cy="2957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Ni pour de l'or, ni pour de l'argent ou des parures, 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Ni pour des menaces, des caresses ou des prières,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Nulle chose ne pouvait forcer la fille à toujours n'aimer le service de Dieu.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pour cela, elle fut présentée à Maximien, qui était en ces jours-là le roi des païens,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l'exhorte, sans qu'elle y prête attention, [à ce] Qu'elle fuie le nom chrétien.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Elle en rassemble ses forces. </a:t>
            </a:r>
          </a:p>
          <a:p>
            <a:pPr algn="l" defTabSz="30632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Mieux [valût ?] qu'elle soutînt les tortures, qu'elle ne perdît sa virginité.</a:t>
            </a:r>
          </a:p>
        </p:txBody>
      </p:sp>
      <p:sp>
        <p:nvSpPr>
          <p:cNvPr id="246" name="Eulalie était une bonne jeune fille ;…"/>
          <p:cNvSpPr txBox="1"/>
          <p:nvPr>
            <p:ph type="subTitle" sz="quarter" idx="1"/>
          </p:nvPr>
        </p:nvSpPr>
        <p:spPr>
          <a:xfrm>
            <a:off x="270933" y="169333"/>
            <a:ext cx="8198248" cy="2957381"/>
          </a:xfrm>
          <a:prstGeom prst="rect">
            <a:avLst/>
          </a:prstGeom>
        </p:spPr>
        <p:txBody>
          <a:bodyPr/>
          <a:lstStyle/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Eulalie était une bonne jeune fille ; </a:t>
            </a:r>
          </a:p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son corps était beau, son âme plus belle encore.</a:t>
            </a:r>
          </a:p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Les ennemis de Dieu voulurent la vaincre </a:t>
            </a:r>
          </a:p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lui faire servir le Diable.</a:t>
            </a:r>
          </a:p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[Mais] elle n'écoutait pas les mauvais conseillers </a:t>
            </a:r>
          </a:p>
          <a:p>
            <a:pPr algn="l" defTabSz="324611">
              <a:defRPr i="1" sz="284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[Qui voulaient] qu'elle renie Dieu qui demeure au ciel.</a:t>
            </a:r>
          </a:p>
        </p:txBody>
      </p:sp>
      <p:sp>
        <p:nvSpPr>
          <p:cNvPr id="247" name="La Cantilène…"/>
          <p:cNvSpPr txBox="1"/>
          <p:nvPr/>
        </p:nvSpPr>
        <p:spPr>
          <a:xfrm>
            <a:off x="1495604" y="3734587"/>
            <a:ext cx="3836865" cy="2284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Cantilène </a:t>
            </a:r>
          </a:p>
          <a:p>
            <a:pPr defTabSz="457200">
              <a:defRPr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 </a:t>
            </a:r>
          </a:p>
          <a:p>
            <a:pPr defTabSz="457200">
              <a:defRPr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Sainte Eulalie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5" grpId="2"/>
      <p:bldP build="whole" bldLvl="1" animBg="1" rev="0" advAuto="0" spid="24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0" name="«_In_hoc_corpore_continentur_[...]_btv1b84526286.JPEG" descr="«_In_hoc_corpore_continentur_[...]_btv1b84526286.JPEG"/>
          <p:cNvPicPr>
            <a:picLocks noChangeAspect="1"/>
          </p:cNvPicPr>
          <p:nvPr/>
        </p:nvPicPr>
        <p:blipFill>
          <a:blip r:embed="rId2">
            <a:extLst/>
          </a:blip>
          <a:srcRect l="1701" t="3251" r="12366" b="35971"/>
          <a:stretch>
            <a:fillRect/>
          </a:stretch>
        </p:blipFill>
        <p:spPr>
          <a:xfrm>
            <a:off x="-78912" y="-24607"/>
            <a:ext cx="15161765" cy="98027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3" name="Capture d’écran 2019-01-25 à 11.10.48.png" descr="Capture d’écran 2019-01-25 à 11.10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57696"/>
            <a:ext cx="13004801" cy="78382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6" name="Capture d’écran 2019-01-14 à 12.49.37.png" descr="Capture d’écran 2019-01-14 à 12.49.3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55" y="-19514"/>
            <a:ext cx="8369477" cy="9792628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Orphée…"/>
          <p:cNvSpPr txBox="1"/>
          <p:nvPr/>
        </p:nvSpPr>
        <p:spPr>
          <a:xfrm>
            <a:off x="8347043" y="3466538"/>
            <a:ext cx="4814823" cy="4255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 i="1" sz="60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Orphée</a:t>
            </a:r>
          </a:p>
          <a:p>
            <a:pPr>
              <a:defRPr i="1" sz="45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0" i="1" sz="45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Manuscrit </a:t>
            </a:r>
          </a:p>
          <a:p>
            <a:pPr>
              <a:defRPr b="0" i="1" sz="45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 </a:t>
            </a:r>
          </a:p>
          <a:p>
            <a:pPr>
              <a:defRPr b="0" i="1" sz="45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Christine de Pisan  </a:t>
            </a:r>
          </a:p>
          <a:p>
            <a:pPr>
              <a:defRPr b="0" i="1" sz="4500">
                <a:solidFill>
                  <a:srgbClr val="B3683B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(XVè siècle)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itre"/>
          <p:cNvSpPr txBox="1"/>
          <p:nvPr>
            <p:ph type="ctrTitle"/>
          </p:nvPr>
        </p:nvSpPr>
        <p:spPr>
          <a:xfrm>
            <a:off x="5571066" y="1960033"/>
            <a:ext cx="1270199" cy="3302001"/>
          </a:xfrm>
          <a:prstGeom prst="rect">
            <a:avLst/>
          </a:prstGeom>
        </p:spPr>
        <p:txBody>
          <a:bodyPr/>
          <a:lstStyle/>
          <a:p>
            <a:pPr/>
            <a:r>
              <a:t> </a:t>
            </a:r>
          </a:p>
        </p:txBody>
      </p:sp>
      <p:sp>
        <p:nvSpPr>
          <p:cNvPr id="260" name="Le livre du trésor - France (1310 - 1320)"/>
          <p:cNvSpPr txBox="1"/>
          <p:nvPr>
            <p:ph type="subTitle" sz="quarter" idx="1"/>
          </p:nvPr>
        </p:nvSpPr>
        <p:spPr>
          <a:xfrm>
            <a:off x="919823" y="-50801"/>
            <a:ext cx="12553687" cy="1329996"/>
          </a:xfrm>
          <a:prstGeom prst="rect">
            <a:avLst/>
          </a:prstGeom>
        </p:spPr>
        <p:txBody>
          <a:bodyPr/>
          <a:lstStyle>
            <a:lvl1pPr>
              <a:defRPr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Le livre du trésor - France (1310 - 1320)</a:t>
            </a:r>
          </a:p>
        </p:txBody>
      </p:sp>
      <p:pic>
        <p:nvPicPr>
          <p:cNvPr id="261" name="Li livres dou tresor. Francia 1310 - 1320.jpeg" descr="Li livres dou tresor. Francia 1310 - 1320.jpeg"/>
          <p:cNvPicPr>
            <a:picLocks noChangeAspect="1"/>
          </p:cNvPicPr>
          <p:nvPr/>
        </p:nvPicPr>
        <p:blipFill>
          <a:blip r:embed="rId2">
            <a:extLst/>
          </a:blip>
          <a:srcRect l="1811" t="0" r="4018" b="0"/>
          <a:stretch>
            <a:fillRect/>
          </a:stretch>
        </p:blipFill>
        <p:spPr>
          <a:xfrm>
            <a:off x="1093721" y="631361"/>
            <a:ext cx="11199898" cy="661068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La sirène vit en mer…"/>
          <p:cNvSpPr txBox="1"/>
          <p:nvPr/>
        </p:nvSpPr>
        <p:spPr>
          <a:xfrm>
            <a:off x="0" y="7189291"/>
            <a:ext cx="13004801" cy="2539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391414">
              <a:defRPr i="1" sz="335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sirène vit en mer</a:t>
            </a:r>
          </a:p>
          <a:p>
            <a:pPr defTabSz="391414">
              <a:defRPr b="0" i="1" sz="268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(Bestiaire de Philippe de Thaon - 1121-1135)</a:t>
            </a:r>
          </a:p>
          <a:p>
            <a:pPr defTabSz="39141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sirène vit en mer et chante contre la tempête t pleure quand il fait beau car tel est son désir.</a:t>
            </a:r>
          </a:p>
          <a:p>
            <a:pPr defTabSz="391414">
              <a:defRPr b="0" i="1" sz="268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Elle a des formes de femme jusqu’à la ceinture, des pieds de faucon et une queue de poisson.</a:t>
            </a:r>
            <a:br/>
            <a:r>
              <a:t>Si un marin passe et l’entend, il en oublie son navire et s’endort.</a:t>
            </a:r>
          </a:p>
          <a:p>
            <a:pPr defTabSz="391414">
              <a:defRPr b="0" i="1" sz="268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(Anne Azéma - CD Erato 1993)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0" grpId="1"/>
      <p:bldP build="whole" bldLvl="1" animBg="1" rev="0" advAuto="0" spid="262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5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6" name="05psalterion.jpg" descr="05psalteri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7299" y="-270934"/>
            <a:ext cx="7315201" cy="10972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Capture d’écran 2019-01-15 à 09.56.57.png" descr="Capture d’écran 2019-01-15 à 09.56.57.png"/>
          <p:cNvPicPr>
            <a:picLocks noChangeAspect="1"/>
          </p:cNvPicPr>
          <p:nvPr/>
        </p:nvPicPr>
        <p:blipFill>
          <a:blip r:embed="rId3">
            <a:extLst/>
          </a:blip>
          <a:srcRect l="0" t="6891" r="0" b="0"/>
          <a:stretch>
            <a:fillRect/>
          </a:stretch>
        </p:blipFill>
        <p:spPr>
          <a:xfrm>
            <a:off x="-64437" y="2707679"/>
            <a:ext cx="5905643" cy="4338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TROMPE.jpg" descr="TROMPE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17299" y="-1"/>
            <a:ext cx="731520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8" grpId="2"/>
      <p:bldP build="whole" bldLvl="1" animBg="1" rev="0" advAuto="0" spid="26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- 7/ La chanson fait sa révolution       (Une histoire… électrique 1919-1939)"/>
          <p:cNvSpPr txBox="1"/>
          <p:nvPr/>
        </p:nvSpPr>
        <p:spPr>
          <a:xfrm>
            <a:off x="103815" y="3190552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7/ La chanson fait sa révolution       (Une histoire… électrique 1919-1939)	 </a:t>
            </a:r>
            <a:r>
              <a:t>	</a:t>
            </a:r>
          </a:p>
        </p:txBody>
      </p:sp>
      <p:sp>
        <p:nvSpPr>
          <p:cNvPr id="145" name="- 8/ Les temps troublés                      (Une histoire… troublée, 1936-1940)"/>
          <p:cNvSpPr txBox="1"/>
          <p:nvPr/>
        </p:nvSpPr>
        <p:spPr>
          <a:xfrm>
            <a:off x="103815" y="4251545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8/ Les temps troublés                      (Une histoire… troublée, 1936-1940)	</a:t>
            </a:r>
            <a:r>
              <a:t>	</a:t>
            </a:r>
          </a:p>
        </p:txBody>
      </p:sp>
      <p:sp>
        <p:nvSpPr>
          <p:cNvPr id="146" name="- 9/ La chanson en guerre                 (Une histoire… déchirée, 1940-1945)"/>
          <p:cNvSpPr txBox="1"/>
          <p:nvPr/>
        </p:nvSpPr>
        <p:spPr>
          <a:xfrm>
            <a:off x="103815" y="5178608"/>
            <a:ext cx="12797170" cy="697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9/ La chanson en guerre</a:t>
            </a:r>
            <a:r>
              <a:t>                 </a:t>
            </a:r>
            <a:r>
              <a:t>(Une histoire… déchirée, 1940-1945)</a:t>
            </a:r>
          </a:p>
        </p:txBody>
      </p:sp>
      <p:sp>
        <p:nvSpPr>
          <p:cNvPr id="147" name="- 10/ Reflets des temps glorieux            (Une histoire… libérée, 1945-1968)"/>
          <p:cNvSpPr txBox="1"/>
          <p:nvPr/>
        </p:nvSpPr>
        <p:spPr>
          <a:xfrm>
            <a:off x="103815" y="6105671"/>
            <a:ext cx="12797170" cy="697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10/ Reflets des temps glorieux            (Une histoire… libérée, 1945-1968)</a:t>
            </a:r>
          </a:p>
        </p:txBody>
      </p:sp>
      <p:sp>
        <p:nvSpPr>
          <p:cNvPr id="148" name="- 11/ Le choc de 68                            (Une histoire… conflictuelle)"/>
          <p:cNvSpPr txBox="1"/>
          <p:nvPr/>
        </p:nvSpPr>
        <p:spPr>
          <a:xfrm>
            <a:off x="103815" y="7166664"/>
            <a:ext cx="12797170" cy="697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11/ Le choc de 68                            (Une histoire… conflictuelle)</a:t>
            </a:r>
            <a:r>
              <a:t>	</a:t>
            </a:r>
          </a:p>
        </p:txBody>
      </p:sp>
      <p:sp>
        <p:nvSpPr>
          <p:cNvPr id="149" name="- 12/ Et maintenant ?                        (Une histoire… actuelle)"/>
          <p:cNvSpPr txBox="1"/>
          <p:nvPr/>
        </p:nvSpPr>
        <p:spPr>
          <a:xfrm>
            <a:off x="103815" y="8091506"/>
            <a:ext cx="12797170" cy="697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233679">
              <a:defRPr b="0" sz="4800">
                <a:latin typeface="Savoye LET"/>
                <a:ea typeface="Savoye LET"/>
                <a:cs typeface="Savoye LET"/>
                <a:sym typeface="Savoye LET"/>
              </a:defRPr>
            </a:pPr>
            <a:r>
              <a:t>- </a:t>
            </a:r>
            <a:r>
              <a:t>12/ Et maintenant ?                        (Une histoire… actuelle)</a:t>
            </a:r>
          </a:p>
        </p:txBody>
      </p:sp>
      <p:sp>
        <p:nvSpPr>
          <p:cNvPr id="150" name="Marc Dumont - Nanterre 2020-2021"/>
          <p:cNvSpPr txBox="1"/>
          <p:nvPr/>
        </p:nvSpPr>
        <p:spPr>
          <a:xfrm>
            <a:off x="2702784" y="1483551"/>
            <a:ext cx="7599232" cy="991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338835">
              <a:defRPr b="0" sz="5800">
                <a:solidFill>
                  <a:srgbClr val="A9A9A9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Marc Dumont - Nanterre 2020-2021 </a:t>
            </a:r>
          </a:p>
        </p:txBody>
      </p:sp>
      <p:sp>
        <p:nvSpPr>
          <p:cNvPr id="151" name="Les chansons, témoins de leur temps…"/>
          <p:cNvSpPr txBox="1"/>
          <p:nvPr/>
        </p:nvSpPr>
        <p:spPr>
          <a:xfrm>
            <a:off x="75637" y="-183919"/>
            <a:ext cx="12853526" cy="292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 defTabSz="286258">
              <a:defRPr b="0" sz="10927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Les chansons, témoins de leur temps</a:t>
            </a:r>
          </a:p>
          <a:p>
            <a:pPr defTabSz="286258">
              <a:defRPr sz="5831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__________________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6"/>
      <p:bldP build="whole" bldLvl="1" animBg="1" rev="0" advAuto="0" spid="145" grpId="2"/>
      <p:bldP build="whole" bldLvl="1" animBg="1" rev="0" advAuto="0" spid="147" grpId="4"/>
      <p:bldP build="whole" bldLvl="1" animBg="1" rev="0" advAuto="0" spid="144" grpId="1"/>
      <p:bldP build="whole" bldLvl="1" animBg="1" rev="0" advAuto="0" spid="148" grpId="5"/>
      <p:bldP build="whole" bldLvl="1" animBg="1" rev="0" advAuto="0" spid="146" grpId="3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1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72" name="1260 BRITISH L.jpg" descr="1260 BRITISH 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434" y="-1"/>
            <a:ext cx="7457442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vers 1260"/>
          <p:cNvSpPr txBox="1"/>
          <p:nvPr/>
        </p:nvSpPr>
        <p:spPr>
          <a:xfrm>
            <a:off x="-8686" y="8651998"/>
            <a:ext cx="3844306" cy="1153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 sz="7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vers 1260</a:t>
            </a:r>
          </a:p>
        </p:txBody>
      </p:sp>
      <p:pic>
        <p:nvPicPr>
          <p:cNvPr id="274" name="Monstre.jpg" descr="Monstre.jpg"/>
          <p:cNvPicPr>
            <a:picLocks noChangeAspect="1"/>
          </p:cNvPicPr>
          <p:nvPr/>
        </p:nvPicPr>
        <p:blipFill>
          <a:blip r:embed="rId3">
            <a:extLst/>
          </a:blip>
          <a:srcRect l="4755" t="0" r="1796" b="0"/>
          <a:stretch>
            <a:fillRect/>
          </a:stretch>
        </p:blipFill>
        <p:spPr>
          <a:xfrm>
            <a:off x="7451888" y="-222495"/>
            <a:ext cx="5588698" cy="1063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XVè siècle"/>
          <p:cNvSpPr txBox="1"/>
          <p:nvPr/>
        </p:nvSpPr>
        <p:spPr>
          <a:xfrm>
            <a:off x="8139260" y="190312"/>
            <a:ext cx="4214051" cy="1153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i="1" sz="7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XVè siècle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5" grpId="2"/>
      <p:bldP build="whole" bldLvl="1" animBg="1" rev="0" advAuto="0" spid="27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78" name="1330-1340 Macclesfield Psalter.jpg" descr="1330-1340 Macclesfield Psalter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5271"/>
          <a:stretch>
            <a:fillRect/>
          </a:stretch>
        </p:blipFill>
        <p:spPr>
          <a:xfrm>
            <a:off x="-523412" y="-63500"/>
            <a:ext cx="7553516" cy="7110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094beacb5e4f7d819f3ed2f75332f418--medieval-music-medieval-books.jpg" descr="094beacb5e4f7d819f3ed2f75332f418--medieval-music-medieval-book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33206" y="-66279"/>
            <a:ext cx="6090086" cy="5212702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Quelques joueurs…"/>
          <p:cNvSpPr txBox="1"/>
          <p:nvPr/>
        </p:nvSpPr>
        <p:spPr>
          <a:xfrm>
            <a:off x="1129739" y="7614437"/>
            <a:ext cx="4723405" cy="1547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Quelques joueurs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d’organetto</a:t>
            </a:r>
          </a:p>
        </p:txBody>
      </p:sp>
      <p:pic>
        <p:nvPicPr>
          <p:cNvPr id="281" name="P1090418.jpeg" descr="P1090418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00768" y="5123942"/>
            <a:ext cx="6003501" cy="4622537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Psautier de Macclesfield (1330-1340)"/>
          <p:cNvSpPr txBox="1"/>
          <p:nvPr>
            <p:ph type="subTitle" sz="quarter" idx="1"/>
          </p:nvPr>
        </p:nvSpPr>
        <p:spPr>
          <a:xfrm>
            <a:off x="2656549" y="5757333"/>
            <a:ext cx="4134182" cy="1111449"/>
          </a:xfrm>
          <a:prstGeom prst="rect">
            <a:avLst/>
          </a:prstGeom>
        </p:spPr>
        <p:txBody>
          <a:bodyPr/>
          <a:lstStyle>
            <a:lvl1pPr defTabSz="362204">
              <a:defRPr i="1"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 Psautier de Macclesfield (1330-1340)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9" grpId="1"/>
      <p:bldP build="whole" bldLvl="1" animBg="1" rev="0" advAuto="0" spid="281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5" name="La Dame à la Licorne…"/>
          <p:cNvSpPr txBox="1"/>
          <p:nvPr>
            <p:ph type="subTitle" sz="quarter" idx="1"/>
          </p:nvPr>
        </p:nvSpPr>
        <p:spPr>
          <a:xfrm>
            <a:off x="7332133" y="7794823"/>
            <a:ext cx="5721351" cy="2516717"/>
          </a:xfrm>
          <a:prstGeom prst="rect">
            <a:avLst/>
          </a:prstGeom>
        </p:spPr>
        <p:txBody>
          <a:bodyPr/>
          <a:lstStyle/>
          <a:p>
            <a:pPr>
              <a:defRPr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La Dame à la Licorne</a:t>
            </a:r>
          </a:p>
          <a:p>
            <a:pPr>
              <a:defRPr i="1" sz="2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(Fin XVè - Début XVIè)</a:t>
            </a:r>
          </a:p>
        </p:txBody>
      </p:sp>
      <p:pic>
        <p:nvPicPr>
          <p:cNvPr id="286" name="s,900-23df0c.jpg" descr="s,900-23df0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59" y="-62575"/>
            <a:ext cx="7310275" cy="9878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s,900-6e0f52.jpg" descr="s,900-6e0f52.jpg"/>
          <p:cNvPicPr>
            <a:picLocks noChangeAspect="1"/>
          </p:cNvPicPr>
          <p:nvPr/>
        </p:nvPicPr>
        <p:blipFill>
          <a:blip r:embed="rId3">
            <a:extLst/>
          </a:blip>
          <a:srcRect l="5585" t="4895" r="7085" b="3338"/>
          <a:stretch>
            <a:fillRect/>
          </a:stretch>
        </p:blipFill>
        <p:spPr>
          <a:xfrm>
            <a:off x="7332133" y="-16093"/>
            <a:ext cx="5721461" cy="7552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6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moissacstpierretympan2.jpg" descr="moissacstpierretympan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12" y="5947281"/>
            <a:ext cx="13004801" cy="383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Capture d’écran 2019-01-29 à 21.55.31.png" descr="Capture d’écran 2019-01-29 à 21.55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8133" y="2579"/>
            <a:ext cx="8555180" cy="594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moissac.jpg" descr="moissac.jpg"/>
          <p:cNvPicPr>
            <a:picLocks noChangeAspect="1"/>
          </p:cNvPicPr>
          <p:nvPr/>
        </p:nvPicPr>
        <p:blipFill>
          <a:blip r:embed="rId4">
            <a:extLst/>
          </a:blip>
          <a:srcRect l="0" t="0" r="1316" b="0"/>
          <a:stretch>
            <a:fillRect/>
          </a:stretch>
        </p:blipFill>
        <p:spPr>
          <a:xfrm>
            <a:off x="4309559" y="-255423"/>
            <a:ext cx="8722851" cy="6184901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Tympan"/>
          <p:cNvSpPr txBox="1"/>
          <p:nvPr>
            <p:ph type="subTitle" sz="quarter" idx="1"/>
          </p:nvPr>
        </p:nvSpPr>
        <p:spPr>
          <a:xfrm>
            <a:off x="156765" y="604661"/>
            <a:ext cx="3843206" cy="1423658"/>
          </a:xfrm>
          <a:prstGeom prst="rect">
            <a:avLst/>
          </a:prstGeom>
        </p:spPr>
        <p:txBody>
          <a:bodyPr/>
          <a:lstStyle>
            <a:lvl1pPr>
              <a:defRPr b="1" i="1" sz="5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Tympan </a:t>
            </a:r>
          </a:p>
        </p:txBody>
      </p:sp>
      <p:sp>
        <p:nvSpPr>
          <p:cNvPr id="293" name="Moissac"/>
          <p:cNvSpPr txBox="1"/>
          <p:nvPr/>
        </p:nvSpPr>
        <p:spPr>
          <a:xfrm>
            <a:off x="-61549" y="3791512"/>
            <a:ext cx="4279835" cy="1323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i="1" sz="5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Moissac</a:t>
            </a:r>
          </a:p>
        </p:txBody>
      </p:sp>
      <p:sp>
        <p:nvSpPr>
          <p:cNvPr id="294" name="de"/>
          <p:cNvSpPr txBox="1"/>
          <p:nvPr/>
        </p:nvSpPr>
        <p:spPr>
          <a:xfrm>
            <a:off x="1157518" y="2210676"/>
            <a:ext cx="1841700" cy="12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i="1" sz="5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9" grpId="1"/>
      <p:bldP build="whole" bldLvl="1" animBg="1" rev="0" advAuto="0" spid="291" grpId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Eglise d’Autun"/>
          <p:cNvSpPr txBox="1"/>
          <p:nvPr>
            <p:ph type="subTitle" sz="quarter" idx="1"/>
          </p:nvPr>
        </p:nvSpPr>
        <p:spPr>
          <a:xfrm>
            <a:off x="392645" y="390197"/>
            <a:ext cx="5291138" cy="1130301"/>
          </a:xfrm>
          <a:prstGeom prst="rect">
            <a:avLst/>
          </a:prstGeom>
        </p:spPr>
        <p:txBody>
          <a:bodyPr/>
          <a:lstStyle>
            <a:lvl1pPr>
              <a:defRPr i="1" sz="5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Eglise d’Autun</a:t>
            </a:r>
          </a:p>
        </p:txBody>
      </p:sp>
      <p:pic>
        <p:nvPicPr>
          <p:cNvPr id="297" name="autun-b.jpg" descr="autun-b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618" y="1719653"/>
            <a:ext cx="7324997" cy="6314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Eglise de Bourbon-l’Archambault, Allier.jpg" descr="Eglise de Bourbon-l’Archambault, Allier.jpg"/>
          <p:cNvPicPr>
            <a:picLocks noChangeAspect="1"/>
          </p:cNvPicPr>
          <p:nvPr/>
        </p:nvPicPr>
        <p:blipFill>
          <a:blip r:embed="rId3">
            <a:extLst/>
          </a:blip>
          <a:srcRect l="12198" t="0" r="10399" b="0"/>
          <a:stretch>
            <a:fillRect/>
          </a:stretch>
        </p:blipFill>
        <p:spPr>
          <a:xfrm>
            <a:off x="5689765" y="1738510"/>
            <a:ext cx="7287090" cy="6276429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Eglise de…"/>
          <p:cNvSpPr txBox="1"/>
          <p:nvPr/>
        </p:nvSpPr>
        <p:spPr>
          <a:xfrm>
            <a:off x="5670778" y="7897286"/>
            <a:ext cx="7324997" cy="2589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5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Eglise de </a:t>
            </a:r>
          </a:p>
          <a:p>
            <a:pPr>
              <a:defRPr b="0" i="1" sz="5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Bourbon-l’Archambault</a:t>
            </a:r>
          </a:p>
        </p:txBody>
      </p:sp>
      <p:pic>
        <p:nvPicPr>
          <p:cNvPr id="300" name="autun.jpg" descr="autun.jpg"/>
          <p:cNvPicPr>
            <a:picLocks noChangeAspect="1"/>
          </p:cNvPicPr>
          <p:nvPr/>
        </p:nvPicPr>
        <p:blipFill>
          <a:blip r:embed="rId4">
            <a:extLst/>
          </a:blip>
          <a:srcRect l="0" t="3256" r="1827" b="0"/>
          <a:stretch>
            <a:fillRect/>
          </a:stretch>
        </p:blipFill>
        <p:spPr>
          <a:xfrm>
            <a:off x="-122370" y="6046457"/>
            <a:ext cx="5795903" cy="3825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7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8" grpId="1"/>
      <p:bldP build="whole" bldLvl="1" animBg="1" rev="0" advAuto="0" spid="299" grpId="2"/>
      <p:bldP build="whole" bldLvl="1" animBg="1" rev="0" advAuto="0" spid="300" grpId="3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03" name="Organistrum.JPG" descr="Organistru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65" y="9723"/>
            <a:ext cx="12996070" cy="708285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5926281512_bd109fb45b_z.jpg" descr="5926281512_bd109fb45b_z.jpg"/>
          <p:cNvPicPr>
            <a:picLocks noChangeAspect="1"/>
          </p:cNvPicPr>
          <p:nvPr/>
        </p:nvPicPr>
        <p:blipFill>
          <a:blip r:embed="rId3">
            <a:extLst/>
          </a:blip>
          <a:srcRect l="2289" t="6318" r="2289" b="13794"/>
          <a:stretch>
            <a:fillRect/>
          </a:stretch>
        </p:blipFill>
        <p:spPr>
          <a:xfrm>
            <a:off x="2349799" y="6005832"/>
            <a:ext cx="10660359" cy="37373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Organistrum…"/>
          <p:cNvSpPr txBox="1"/>
          <p:nvPr>
            <p:ph type="subTitle" sz="quarter" idx="1"/>
          </p:nvPr>
        </p:nvSpPr>
        <p:spPr>
          <a:xfrm>
            <a:off x="3665615" y="423333"/>
            <a:ext cx="4020983" cy="1130301"/>
          </a:xfrm>
          <a:prstGeom prst="rect">
            <a:avLst/>
          </a:prstGeom>
        </p:spPr>
        <p:txBody>
          <a:bodyPr/>
          <a:lstStyle>
            <a:lvl1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Organistrum…</a:t>
            </a:r>
          </a:p>
        </p:txBody>
      </p:sp>
      <p:pic>
        <p:nvPicPr>
          <p:cNvPr id="307" name="Organistrum-Santiago.jpg" descr="Organistrum-Santiag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39643" y="-42003"/>
            <a:ext cx="4898015" cy="54297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chifonie.jpg" descr="chifoni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15480" y="5078050"/>
            <a:ext cx="4831235" cy="4722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ORGANISTRUM-.jpg" descr="ORGANISTRUM-.jpg"/>
          <p:cNvPicPr>
            <a:picLocks noChangeAspect="1"/>
          </p:cNvPicPr>
          <p:nvPr/>
        </p:nvPicPr>
        <p:blipFill>
          <a:blip r:embed="rId4">
            <a:extLst/>
          </a:blip>
          <a:srcRect l="13781" t="0" r="15871" b="6171"/>
          <a:stretch>
            <a:fillRect/>
          </a:stretch>
        </p:blipFill>
        <p:spPr>
          <a:xfrm>
            <a:off x="-85594" y="10186"/>
            <a:ext cx="3438258" cy="3439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organistrum-closeup.jpg" descr="organistrum-closeup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032263" y="2189732"/>
            <a:ext cx="5287686" cy="7521733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…et…"/>
          <p:cNvSpPr txBox="1"/>
          <p:nvPr/>
        </p:nvSpPr>
        <p:spPr>
          <a:xfrm>
            <a:off x="360130" y="5131448"/>
            <a:ext cx="2546682" cy="3439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…et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vielle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à roue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1" grpId="1"/>
      <p:bldP build="whole" bldLvl="1" animBg="1" rev="0" advAuto="0" spid="308" grpId="2"/>
      <p:bldP build="whole" bldLvl="1" animBg="1" rev="0" advAuto="0" spid="310" grpId="3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14" name="image.ashx.jpeg" descr="image.ashx.jpeg"/>
          <p:cNvPicPr>
            <a:picLocks noChangeAspect="1"/>
          </p:cNvPicPr>
          <p:nvPr/>
        </p:nvPicPr>
        <p:blipFill>
          <a:blip r:embed="rId2">
            <a:extLst/>
          </a:blip>
          <a:srcRect l="7721" t="0" r="0" b="0"/>
          <a:stretch>
            <a:fillRect/>
          </a:stretch>
        </p:blipFill>
        <p:spPr>
          <a:xfrm>
            <a:off x="-343694" y="-71636"/>
            <a:ext cx="13692363" cy="9897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ages.jpeg" descr="images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8630" y="-24276"/>
            <a:ext cx="3747454" cy="26868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Le joueur de vièle…"/>
          <p:cNvSpPr txBox="1"/>
          <p:nvPr>
            <p:ph type="subTitle" sz="quarter" idx="1"/>
          </p:nvPr>
        </p:nvSpPr>
        <p:spPr>
          <a:xfrm>
            <a:off x="474058" y="5994400"/>
            <a:ext cx="5241926" cy="3533180"/>
          </a:xfrm>
          <a:prstGeom prst="rect">
            <a:avLst/>
          </a:prstGeom>
        </p:spPr>
        <p:txBody>
          <a:bodyPr/>
          <a:lstStyle/>
          <a:p>
            <a: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joueur de vièle</a:t>
            </a:r>
          </a:p>
          <a:p>
            <a: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Georges de La Tour</a:t>
            </a:r>
          </a:p>
          <a:p>
            <a: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(1631-1638)</a:t>
            </a:r>
          </a:p>
        </p:txBody>
      </p:sp>
      <p:pic>
        <p:nvPicPr>
          <p:cNvPr id="318" name="La_Tour_-_Le_Vielleur_MBAR_20140803.jpg" descr="La_Tour_-_Le_Vielleur_MBAR_20140803.jpg"/>
          <p:cNvPicPr>
            <a:picLocks noChangeAspect="1"/>
          </p:cNvPicPr>
          <p:nvPr/>
        </p:nvPicPr>
        <p:blipFill>
          <a:blip r:embed="rId2">
            <a:extLst/>
          </a:blip>
          <a:srcRect l="0" t="4583" r="0" b="0"/>
          <a:stretch>
            <a:fillRect/>
          </a:stretch>
        </p:blipFill>
        <p:spPr>
          <a:xfrm>
            <a:off x="6199818" y="-175788"/>
            <a:ext cx="6818318" cy="9946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440px-Georges_de_La_Tour_Le_Vielleur_détail_de_la_vielle.jpg" descr="440px-Georges_de_La_Tour_Le_Vielleur_détail_de_la_viell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525" y="-19845"/>
            <a:ext cx="6209092" cy="54329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9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Do ré mi                      la perdrix…"/>
          <p:cNvSpPr txBox="1"/>
          <p:nvPr/>
        </p:nvSpPr>
        <p:spPr>
          <a:xfrm>
            <a:off x="2317446" y="318474"/>
            <a:ext cx="7347029" cy="2622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b="0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Do ré mi</a:t>
            </a:r>
            <a:r>
              <a:rPr>
                <a:solidFill>
                  <a:srgbClr val="FFFFFF"/>
                </a:solidFill>
              </a:rPr>
              <a:t>                      la perdrix</a:t>
            </a:r>
          </a:p>
          <a:p>
            <a:pPr algn="just" defTabSz="457200">
              <a:defRPr b="0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Mi fa sol                      </a:t>
            </a:r>
            <a:r>
              <a:rPr>
                <a:solidFill>
                  <a:srgbClr val="FFFFFF"/>
                </a:solidFill>
              </a:rPr>
              <a:t>elle s’envole</a:t>
            </a:r>
          </a:p>
          <a:p>
            <a:pPr algn="just" defTabSz="457200">
              <a:defRPr b="0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Fa mi ré                       </a:t>
            </a:r>
            <a:r>
              <a:rPr>
                <a:solidFill>
                  <a:srgbClr val="FFFFFF"/>
                </a:solidFill>
              </a:rPr>
              <a:t>dans le pré</a:t>
            </a:r>
          </a:p>
          <a:p>
            <a:pPr algn="just" defTabSz="457200">
              <a:defRPr b="0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Ré mi do                     </a:t>
            </a:r>
            <a:r>
              <a:rPr>
                <a:solidFill>
                  <a:srgbClr val="FFFFFF"/>
                </a:solidFill>
              </a:rPr>
              <a:t>au bord de l’eau</a:t>
            </a:r>
          </a:p>
        </p:txBody>
      </p:sp>
      <p:sp>
        <p:nvSpPr>
          <p:cNvPr id="322" name="Ut queant laxis…"/>
          <p:cNvSpPr txBox="1"/>
          <p:nvPr>
            <p:ph type="subTitle" sz="quarter" idx="1"/>
          </p:nvPr>
        </p:nvSpPr>
        <p:spPr>
          <a:xfrm>
            <a:off x="2394379" y="5304928"/>
            <a:ext cx="3430655" cy="3903068"/>
          </a:xfrm>
          <a:prstGeom prst="rect">
            <a:avLst/>
          </a:prstGeom>
        </p:spPr>
        <p:txBody>
          <a:bodyPr/>
          <a:lstStyle/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Ut </a:t>
            </a:r>
            <a:r>
              <a:rPr>
                <a:solidFill>
                  <a:srgbClr val="FFFFFF"/>
                </a:solidFill>
              </a:rPr>
              <a:t>queant laxis       </a:t>
            </a:r>
            <a:endParaRPr>
              <a:solidFill>
                <a:srgbClr val="FFFFFF"/>
              </a:solidFill>
            </a:endParaRP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Re</a:t>
            </a:r>
            <a:r>
              <a:rPr>
                <a:solidFill>
                  <a:srgbClr val="FFFFFF"/>
                </a:solidFill>
              </a:rPr>
              <a:t>sonare fibris            </a:t>
            </a:r>
            <a:endParaRPr>
              <a:solidFill>
                <a:srgbClr val="FFFFFF"/>
              </a:solidFill>
            </a:endParaRP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Mi</a:t>
            </a:r>
            <a:r>
              <a:rPr>
                <a:solidFill>
                  <a:srgbClr val="FFFFFF"/>
                </a:solidFill>
              </a:rPr>
              <a:t>ra getorum        </a:t>
            </a:r>
            <a:endParaRPr>
              <a:solidFill>
                <a:srgbClr val="FFFFFF"/>
              </a:solidFill>
            </a:endParaRP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Fa</a:t>
            </a:r>
            <a:r>
              <a:rPr>
                <a:solidFill>
                  <a:srgbClr val="FFFFFF"/>
                </a:solidFill>
              </a:rPr>
              <a:t>muli tuorum    </a:t>
            </a: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So</a:t>
            </a:r>
            <a:r>
              <a:rPr>
                <a:solidFill>
                  <a:srgbClr val="FFFFFF"/>
                </a:solidFill>
              </a:rPr>
              <a:t>lve polluti    </a:t>
            </a:r>
            <a:endParaRPr>
              <a:solidFill>
                <a:srgbClr val="FFFFFF"/>
              </a:solidFill>
            </a:endParaRP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La</a:t>
            </a:r>
            <a:r>
              <a:rPr>
                <a:solidFill>
                  <a:srgbClr val="FFFFFF"/>
                </a:solidFill>
              </a:rPr>
              <a:t>bii reatum           </a:t>
            </a:r>
            <a:endParaRPr>
              <a:solidFill>
                <a:srgbClr val="FFFFFF"/>
              </a:solidFill>
            </a:endParaRPr>
          </a:p>
          <a:p>
            <a:pPr algn="just" defTabSz="329184"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0000"/>
                </a:solidFill>
              </a:rPr>
              <a:t>S</a:t>
            </a:r>
            <a:r>
              <a:rPr>
                <a:solidFill>
                  <a:srgbClr val="FFFFFF"/>
                </a:solidFill>
              </a:rPr>
              <a:t>ancte </a:t>
            </a:r>
            <a:r>
              <a:rPr>
                <a:solidFill>
                  <a:srgbClr val="FF0000"/>
                </a:solidFill>
              </a:rPr>
              <a:t>I</a:t>
            </a:r>
            <a:r>
              <a:rPr>
                <a:solidFill>
                  <a:srgbClr val="FFFFFF"/>
                </a:solidFill>
              </a:rPr>
              <a:t>ohannes</a:t>
            </a:r>
          </a:p>
        </p:txBody>
      </p:sp>
      <p:sp>
        <p:nvSpPr>
          <p:cNvPr id="323" name="Guido d’Arezzo…"/>
          <p:cNvSpPr txBox="1"/>
          <p:nvPr/>
        </p:nvSpPr>
        <p:spPr>
          <a:xfrm>
            <a:off x="3164443" y="3002221"/>
            <a:ext cx="5653035" cy="154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b="0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Guido d’Arezzo    </a:t>
            </a:r>
          </a:p>
          <a:p>
            <a:pPr defTabSz="457200"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(995-1050) </a:t>
            </a:r>
          </a:p>
        </p:txBody>
      </p:sp>
      <p:sp>
        <p:nvSpPr>
          <p:cNvPr id="324" name="Pour que puissent tes serviteurs…"/>
          <p:cNvSpPr txBox="1"/>
          <p:nvPr/>
        </p:nvSpPr>
        <p:spPr>
          <a:xfrm>
            <a:off x="6347558" y="5304928"/>
            <a:ext cx="5849410" cy="3903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Pour que puissent tes serviteurs</a:t>
            </a:r>
            <a:endParaRPr>
              <a:solidFill>
                <a:srgbClr val="FFFFFF"/>
              </a:solidFill>
            </a:endParaRP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faire sonner à pleine voix</a:t>
            </a:r>
            <a:endParaRPr>
              <a:solidFill>
                <a:srgbClr val="FFFFFF"/>
              </a:solidFill>
            </a:endParaRP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les merveilles</a:t>
            </a:r>
            <a:endParaRPr>
              <a:solidFill>
                <a:srgbClr val="FFFFFF"/>
              </a:solidFill>
            </a:endParaRP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de ta geste passée</a:t>
            </a: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ouvre leurs lèvres</a:t>
            </a:r>
            <a:endParaRPr>
              <a:solidFill>
                <a:srgbClr val="FFFFFF"/>
              </a:solidFill>
            </a:endParaRP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souillées de pêchés,</a:t>
            </a:r>
            <a:endParaRPr>
              <a:solidFill>
                <a:srgbClr val="FFFFFF"/>
              </a:solidFill>
            </a:endParaRPr>
          </a:p>
          <a:p>
            <a:pPr algn="just" defTabSz="324611">
              <a:defRPr b="0" sz="35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Ô Saint Jean 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1" grpId="3"/>
      <p:bldP build="whole" bldLvl="1" animBg="1" rev="0" advAuto="0" spid="324" grpId="4"/>
      <p:bldP build="whole" bldLvl="1" animBg="1" rev="0" advAuto="0" spid="322" grpId="2"/>
      <p:bldP build="whole" bldLvl="1" animBg="1" rev="0" advAuto="0" spid="32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41QPAQKJJBL._AC_US436_QL65_.jpg" descr="41QPAQKJJBL._AC_US436_QL65_.jpg"/>
          <p:cNvPicPr>
            <a:picLocks noChangeAspect="1"/>
          </p:cNvPicPr>
          <p:nvPr/>
        </p:nvPicPr>
        <p:blipFill>
          <a:blip r:embed="rId2">
            <a:extLst/>
          </a:blip>
          <a:srcRect l="17787" t="0" r="17787" b="0"/>
          <a:stretch>
            <a:fillRect/>
          </a:stretch>
        </p:blipFill>
        <p:spPr>
          <a:xfrm>
            <a:off x="7460637" y="359813"/>
            <a:ext cx="5138175" cy="7975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41HR7MF2TTL._AC_US436_QL65_.jpg" descr="41HR7MF2TTL._AC_US436_QL65_.jpg"/>
          <p:cNvPicPr>
            <a:picLocks noChangeAspect="1"/>
          </p:cNvPicPr>
          <p:nvPr/>
        </p:nvPicPr>
        <p:blipFill>
          <a:blip r:embed="rId3">
            <a:extLst/>
          </a:blip>
          <a:srcRect l="18184" t="0" r="18184" b="0"/>
          <a:stretch>
            <a:fillRect/>
          </a:stretch>
        </p:blipFill>
        <p:spPr>
          <a:xfrm>
            <a:off x="974659" y="1897657"/>
            <a:ext cx="4712487" cy="7406069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Claude Duneton (1998)"/>
          <p:cNvSpPr txBox="1"/>
          <p:nvPr/>
        </p:nvSpPr>
        <p:spPr>
          <a:xfrm>
            <a:off x="7382650" y="8636000"/>
            <a:ext cx="5294314" cy="776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Claude Duneton (1998)</a:t>
            </a:r>
          </a:p>
        </p:txBody>
      </p:sp>
      <p:sp>
        <p:nvSpPr>
          <p:cNvPr id="156" name="Eléments de bibliographie"/>
          <p:cNvSpPr txBox="1"/>
          <p:nvPr>
            <p:ph type="subTitle" sz="quarter" idx="1"/>
          </p:nvPr>
        </p:nvSpPr>
        <p:spPr>
          <a:xfrm>
            <a:off x="174262" y="558800"/>
            <a:ext cx="7058621" cy="776354"/>
          </a:xfrm>
          <a:prstGeom prst="rect">
            <a:avLst/>
          </a:prstGeom>
        </p:spPr>
        <p:txBody>
          <a:bodyPr/>
          <a:lstStyle>
            <a:lvl1pPr defTabSz="514095">
              <a:defRPr i="1" sz="484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Eléments de bibliographie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1"/>
      <p:bldP build="whole" bldLvl="1" animBg="1" rev="0" advAuto="0" spid="153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St Hilarion Turin.jpg" descr="St Hilarion Turi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3" y="336570"/>
            <a:ext cx="13005066" cy="90804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93554221_o.jpg" descr="93554221_o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28688" y="-121368"/>
            <a:ext cx="13553383" cy="9996336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Eglise de Germigny des Près…"/>
          <p:cNvSpPr txBox="1"/>
          <p:nvPr/>
        </p:nvSpPr>
        <p:spPr>
          <a:xfrm>
            <a:off x="2950434" y="-135468"/>
            <a:ext cx="7103932" cy="241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362204">
              <a:defRPr i="1" sz="46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Eglise de Germigny des Près </a:t>
            </a:r>
          </a:p>
          <a:p>
            <a:pPr defTabSz="362204">
              <a:defRPr i="1" sz="465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362204">
              <a:defRPr i="1" sz="434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(début IXè siècle)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9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Eglise de Germigny des Près"/>
          <p:cNvSpPr txBox="1"/>
          <p:nvPr/>
        </p:nvSpPr>
        <p:spPr>
          <a:xfrm>
            <a:off x="2997398" y="8873066"/>
            <a:ext cx="7010004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Eglise de Germigny des Près</a:t>
            </a:r>
          </a:p>
        </p:txBody>
      </p:sp>
      <p:pic>
        <p:nvPicPr>
          <p:cNvPr id="332" name="nef-eglise_600.jpg" descr="nef-eglise_600.jpg"/>
          <p:cNvPicPr>
            <a:picLocks noChangeAspect="1"/>
          </p:cNvPicPr>
          <p:nvPr/>
        </p:nvPicPr>
        <p:blipFill>
          <a:blip r:embed="rId2">
            <a:extLst/>
          </a:blip>
          <a:srcRect l="0" t="0" r="2124" b="7464"/>
          <a:stretch>
            <a:fillRect/>
          </a:stretch>
        </p:blipFill>
        <p:spPr>
          <a:xfrm>
            <a:off x="2997398" y="-44450"/>
            <a:ext cx="7009844" cy="9842680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Eglise de Saint Nectaire…"/>
          <p:cNvSpPr txBox="1"/>
          <p:nvPr/>
        </p:nvSpPr>
        <p:spPr>
          <a:xfrm>
            <a:off x="2280642" y="8230161"/>
            <a:ext cx="8443516" cy="2416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Eglise de Saint Nectaire </a:t>
            </a:r>
          </a:p>
          <a:p>
            <a:pPr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(seconde moitié du XIIè siècle)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3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__________________"/>
          <p:cNvSpPr txBox="1"/>
          <p:nvPr/>
        </p:nvSpPr>
        <p:spPr>
          <a:xfrm>
            <a:off x="75637" y="659639"/>
            <a:ext cx="12853526" cy="89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  <p:pic>
        <p:nvPicPr>
          <p:cNvPr id="336" name="Chansonnier de Zeghere van Male» [1542], also known as Mss. Cambrai n.º 125-128.jpg" descr="Chansonnier de Zeghere van Male» [1542], also known as Mss. Cambrai n.º 125-12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4475" y="-64394"/>
            <a:ext cx="13220146" cy="9882387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Les chansons,          témoins de leur temps"/>
          <p:cNvSpPr txBox="1"/>
          <p:nvPr/>
        </p:nvSpPr>
        <p:spPr>
          <a:xfrm>
            <a:off x="346570" y="2750905"/>
            <a:ext cx="12569165" cy="169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39522">
              <a:defRPr b="0" sz="9143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         témoins de leur temps</a:t>
            </a:r>
          </a:p>
        </p:txBody>
      </p:sp>
      <p:sp>
        <p:nvSpPr>
          <p:cNvPr id="338" name="2/ Musiques savantes, musiques populaires…"/>
          <p:cNvSpPr txBox="1"/>
          <p:nvPr/>
        </p:nvSpPr>
        <p:spPr>
          <a:xfrm>
            <a:off x="1541991" y="5289592"/>
            <a:ext cx="11229182" cy="1367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286258">
              <a:defRPr b="0" sz="7350">
                <a:solidFill>
                  <a:srgbClr val="000000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2/ Musiques savantes, musiques populaires…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8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Hildegard von Bingen (1098-1179)"/>
          <p:cNvSpPr txBox="1"/>
          <p:nvPr/>
        </p:nvSpPr>
        <p:spPr>
          <a:xfrm>
            <a:off x="678391" y="8623441"/>
            <a:ext cx="11648018" cy="1367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sz="750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Hildegard von Bingen (1098-1179)</a:t>
            </a:r>
          </a:p>
        </p:txBody>
      </p:sp>
      <p:pic>
        <p:nvPicPr>
          <p:cNvPr id="341" name="hildegard-von-bingen-1098-1179-mystique-et-benedictin-au-12eme-siecle-p60g88-1.jpg" descr="hildegard-von-bingen-1098-1179-mystique-et-benedictin-au-12eme-siecle-p60g88-1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7158"/>
          <a:stretch>
            <a:fillRect/>
          </a:stretch>
        </p:blipFill>
        <p:spPr>
          <a:xfrm>
            <a:off x="7728862" y="-1"/>
            <a:ext cx="5326160" cy="8371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saint-hildegard-von-bingen-fondateur-religieux-allemand-et-abbesse-du-couvent-de-rupertsberg-date-1098-1179-g37wwj.jpg" descr="saint-hildegard-von-bingen-fondateur-religieux-allemand-et-abbesse-du-couvent-de-rupertsberg-date-1098-1179-g37wwj.jpg"/>
          <p:cNvPicPr>
            <a:picLocks noChangeAspect="1"/>
          </p:cNvPicPr>
          <p:nvPr/>
        </p:nvPicPr>
        <p:blipFill>
          <a:blip r:embed="rId3">
            <a:extLst/>
          </a:blip>
          <a:srcRect l="3063" t="2377" r="3063" b="8938"/>
          <a:stretch>
            <a:fillRect/>
          </a:stretch>
        </p:blipFill>
        <p:spPr>
          <a:xfrm>
            <a:off x="-23366" y="-19844"/>
            <a:ext cx="6943972" cy="84119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0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45" name="P1090441.jpeg" descr="P109044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5372" y="0"/>
            <a:ext cx="9694055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48" name="P1090438.jpeg" descr="P109043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98829" y="-1"/>
            <a:ext cx="7607142" cy="102810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P1090447.jpeg" descr="P109044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61627" y="0"/>
            <a:ext cx="7281546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53" name="1542 Chansonnier of Zeghere van Male, Bruges .jpeg" descr="1542 Chansonnier of Zeghere van Male, Bruges 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5600" y="0"/>
            <a:ext cx="97536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1542…"/>
          <p:cNvSpPr txBox="1"/>
          <p:nvPr/>
        </p:nvSpPr>
        <p:spPr>
          <a:xfrm>
            <a:off x="1598937" y="644441"/>
            <a:ext cx="3558525" cy="2622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i="1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1542 </a:t>
            </a:r>
          </a:p>
          <a:p>
            <a:pPr>
              <a:defRPr i="1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Chansonnier </a:t>
            </a:r>
          </a:p>
          <a:p>
            <a:pPr>
              <a:defRPr i="1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 </a:t>
            </a:r>
          </a:p>
          <a:p>
            <a:pPr>
              <a:defRPr i="1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Zeghere van Male</a:t>
            </a:r>
          </a:p>
          <a:p>
            <a:pPr>
              <a:defRPr i="1" sz="3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Bruges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4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57" name="1542 - Ave Regina 1542 Bruges.jpg" descr="1542 - Ave Regina 1542 Bruges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3856" y="-1"/>
            <a:ext cx="10977089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(1994)"/>
          <p:cNvSpPr txBox="1"/>
          <p:nvPr>
            <p:ph type="subTitle" sz="quarter" idx="1"/>
          </p:nvPr>
        </p:nvSpPr>
        <p:spPr>
          <a:xfrm>
            <a:off x="2046155" y="8754533"/>
            <a:ext cx="1878145" cy="776354"/>
          </a:xfrm>
          <a:prstGeom prst="rect">
            <a:avLst/>
          </a:prstGeom>
        </p:spPr>
        <p:txBody>
          <a:bodyPr/>
          <a:lstStyle>
            <a:lvl1pPr>
              <a:defRPr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(1994)</a:t>
            </a:r>
          </a:p>
        </p:txBody>
      </p:sp>
      <p:sp>
        <p:nvSpPr>
          <p:cNvPr id="159" name="(2006)"/>
          <p:cNvSpPr txBox="1"/>
          <p:nvPr/>
        </p:nvSpPr>
        <p:spPr>
          <a:xfrm>
            <a:off x="9776982" y="8049286"/>
            <a:ext cx="1623682" cy="776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(2006)</a:t>
            </a:r>
          </a:p>
        </p:txBody>
      </p:sp>
      <p:pic>
        <p:nvPicPr>
          <p:cNvPr id="160" name="51eytf54vPL._AC_US436_QL65_.jpg" descr="51eytf54vPL._AC_US436_QL65_.jpg"/>
          <p:cNvPicPr>
            <a:picLocks noChangeAspect="1"/>
          </p:cNvPicPr>
          <p:nvPr/>
        </p:nvPicPr>
        <p:blipFill>
          <a:blip r:embed="rId2">
            <a:extLst/>
          </a:blip>
          <a:srcRect l="9112" t="0" r="9112" b="0"/>
          <a:stretch>
            <a:fillRect/>
          </a:stretch>
        </p:blipFill>
        <p:spPr>
          <a:xfrm>
            <a:off x="8172449" y="1668793"/>
            <a:ext cx="4528081" cy="553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51cK+c7fHQL._SX323_BO1,204,203,200_.jpg" descr="51cK+c7fHQL._SX323_BO1,204,203,200_.jpg"/>
          <p:cNvPicPr>
            <a:picLocks noChangeAspect="1"/>
          </p:cNvPicPr>
          <p:nvPr/>
        </p:nvPicPr>
        <p:blipFill>
          <a:blip r:embed="rId3">
            <a:extLst/>
          </a:blip>
          <a:srcRect l="5068" t="1372" r="3159" b="3300"/>
          <a:stretch>
            <a:fillRect/>
          </a:stretch>
        </p:blipFill>
        <p:spPr>
          <a:xfrm>
            <a:off x="414072" y="336682"/>
            <a:ext cx="5142429" cy="82014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"/>
      <p:bldP build="whole" bldLvl="1" animBg="1" rev="0" advAuto="0" spid="161" grpId="2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60" name="COMPOSTELLE.jpg" descr="COMPOSTELL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7917" y="-82182"/>
            <a:ext cx="11788966" cy="99179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P1090453.jpeg" descr="P1090453.jpeg"/>
          <p:cNvPicPr>
            <a:picLocks noChangeAspect="1"/>
          </p:cNvPicPr>
          <p:nvPr/>
        </p:nvPicPr>
        <p:blipFill>
          <a:blip r:embed="rId2">
            <a:extLst/>
          </a:blip>
          <a:srcRect l="0" t="49001" r="0" b="0"/>
          <a:stretch>
            <a:fillRect/>
          </a:stretch>
        </p:blipFill>
        <p:spPr>
          <a:xfrm>
            <a:off x="6362305" y="3828440"/>
            <a:ext cx="6661655" cy="592516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P1090453.jpeg" descr="P1090453.jpeg"/>
          <p:cNvPicPr>
            <a:picLocks noChangeAspect="1"/>
          </p:cNvPicPr>
          <p:nvPr/>
        </p:nvPicPr>
        <p:blipFill>
          <a:blip r:embed="rId2">
            <a:extLst/>
          </a:blip>
          <a:srcRect l="5642" t="0" r="11463" b="51965"/>
          <a:stretch>
            <a:fillRect/>
          </a:stretch>
        </p:blipFill>
        <p:spPr>
          <a:xfrm>
            <a:off x="17022" y="-50800"/>
            <a:ext cx="6370159" cy="64379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P1090454.jpeg" descr="P109045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0172" y="-1"/>
            <a:ext cx="9144456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Ad mortem festinamus…"/>
          <p:cNvSpPr txBox="1"/>
          <p:nvPr>
            <p:ph type="subTitle" idx="1"/>
          </p:nvPr>
        </p:nvSpPr>
        <p:spPr>
          <a:xfrm>
            <a:off x="0" y="-89033"/>
            <a:ext cx="13004801" cy="9611321"/>
          </a:xfrm>
          <a:prstGeom prst="rect">
            <a:avLst/>
          </a:prstGeom>
        </p:spPr>
        <p:txBody>
          <a:bodyPr/>
          <a:lstStyle/>
          <a:p>
            <a:pPr defTabSz="514095">
              <a:defRPr b="1" i="1" sz="484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Ad mortem festinamus</a:t>
            </a:r>
          </a:p>
          <a:p>
            <a:pPr defTabSz="514095">
              <a:defRPr i="1" sz="484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Livre Vermeil de Montserrat du XIVè siècle</a:t>
            </a:r>
          </a:p>
          <a:p>
            <a:pPr defTabSz="514095">
              <a:defRPr i="1" sz="3168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Tu seras un vil cadavre. Nous courrons vers la mort.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Accourons vers la mort, gardons-nous du pêché !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…alors la trompette sonnera, 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ce sera le jour dernier,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le juge apparaîtra ;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il appellera pour toujours les élus auprès du Père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enverra les condamnés en enfer !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comme ils seront malheureux 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ceux qui éprouveront le châtiment éternel !</a:t>
            </a:r>
          </a:p>
          <a:p>
            <a:pPr defTabSz="514095">
              <a:defRPr i="1" sz="3959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Leurs tourments seront sans fin, mais ils n’en mourront point.</a:t>
            </a:r>
            <a:br/>
            <a:r>
              <a:t>Las ! Las ! Las! Les misérables ne sortiront jamais de là.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70" name="Mardi Gras…"/>
          <p:cNvSpPr txBox="1"/>
          <p:nvPr>
            <p:ph type="subTitle" sz="quarter" idx="1"/>
          </p:nvPr>
        </p:nvSpPr>
        <p:spPr>
          <a:xfrm>
            <a:off x="499047" y="6469964"/>
            <a:ext cx="5672602" cy="3044098"/>
          </a:xfrm>
          <a:prstGeom prst="rect">
            <a:avLst/>
          </a:prstGeom>
        </p:spPr>
        <p:txBody>
          <a:bodyPr/>
          <a:lstStyle/>
          <a:p>
            <a:pPr defTabSz="455675">
              <a:defRPr i="1" sz="54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Mardi Gras</a:t>
            </a:r>
          </a:p>
          <a:p>
            <a:pPr defTabSz="455675">
              <a:defRPr i="1" sz="54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Manuscrit d’Oxford</a:t>
            </a:r>
          </a:p>
          <a:p>
            <a:pPr defTabSz="455675">
              <a:defRPr i="1" sz="546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(XIIIè siècle)</a:t>
            </a:r>
          </a:p>
        </p:txBody>
      </p:sp>
      <p:pic>
        <p:nvPicPr>
          <p:cNvPr id="371" name="Mardi Gras. Bestiary, c. 13th century, second quarter. Oxford Bodleian Library.jpg" descr="Mardi Gras. Bestiary, c. 13th century, second quarter. Oxford Bodleian Librar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3158" y="-42334"/>
            <a:ext cx="11541346" cy="6179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RENARD.jpg" descr="RENARD.jp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1562"/>
          <a:stretch>
            <a:fillRect/>
          </a:stretch>
        </p:blipFill>
        <p:spPr>
          <a:xfrm>
            <a:off x="6727314" y="5466201"/>
            <a:ext cx="6299314" cy="43230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2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P1090417.jpeg" descr="P10904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0172" y="-192738"/>
            <a:ext cx="8995128" cy="10139076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Chapiteau…"/>
          <p:cNvSpPr txBox="1"/>
          <p:nvPr/>
        </p:nvSpPr>
        <p:spPr>
          <a:xfrm>
            <a:off x="9056058" y="1005218"/>
            <a:ext cx="3853261" cy="4568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Chapiteau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de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Cluny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(XIIè siècle)</a:t>
            </a:r>
          </a:p>
        </p:txBody>
      </p:sp>
      <p:sp>
        <p:nvSpPr>
          <p:cNvPr id="376" name="Âne à la harpe…"/>
          <p:cNvSpPr txBox="1"/>
          <p:nvPr/>
        </p:nvSpPr>
        <p:spPr>
          <a:xfrm>
            <a:off x="8991334" y="6782990"/>
            <a:ext cx="3982708" cy="3138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Âne à la harpe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Bouc à la flûte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6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79" name="1390 Pontifical of Guillaume Durand, Avignon.jpg" descr="1390 Pontifical of Guillaume Durand, Avign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4725" y="0"/>
            <a:ext cx="779535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2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83" name="ANIMAUX.png" descr="ANIMAU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257300"/>
            <a:ext cx="12192000" cy="723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itre"/>
          <p:cNvSpPr txBox="1"/>
          <p:nvPr>
            <p:ph type="ctrTitle"/>
          </p:nvPr>
        </p:nvSpPr>
        <p:spPr>
          <a:xfrm>
            <a:off x="1270000" y="1638300"/>
            <a:ext cx="3805172" cy="3302000"/>
          </a:xfrm>
          <a:prstGeom prst="rect">
            <a:avLst/>
          </a:prstGeom>
        </p:spPr>
        <p:txBody>
          <a:bodyPr/>
          <a:lstStyle/>
          <a:p>
            <a:pPr defTabSz="554990">
              <a:defRPr sz="7600"/>
            </a:pPr>
          </a:p>
        </p:txBody>
      </p:sp>
      <p:sp>
        <p:nvSpPr>
          <p:cNvPr id="386" name="Corps"/>
          <p:cNvSpPr txBox="1"/>
          <p:nvPr>
            <p:ph type="subTitle" sz="quarter" idx="1"/>
          </p:nvPr>
        </p:nvSpPr>
        <p:spPr>
          <a:xfrm>
            <a:off x="-118534" y="6908800"/>
            <a:ext cx="10464801" cy="11303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87" name="P1090420.jpeg" descr="P10904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12" y="-1"/>
            <a:ext cx="685109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Le Roman de Fauvel…"/>
          <p:cNvSpPr txBox="1"/>
          <p:nvPr/>
        </p:nvSpPr>
        <p:spPr>
          <a:xfrm>
            <a:off x="7107801" y="678120"/>
            <a:ext cx="5545598" cy="3757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Le Roman de Fauvel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Gervais du Bus 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Raoul Chaillou</a:t>
            </a:r>
          </a:p>
          <a:p>
            <a: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(vers 1320)</a:t>
            </a:r>
          </a:p>
        </p:txBody>
      </p:sp>
      <p:sp>
        <p:nvSpPr>
          <p:cNvPr id="389" name="F     Flatterie…"/>
          <p:cNvSpPr txBox="1"/>
          <p:nvPr/>
        </p:nvSpPr>
        <p:spPr>
          <a:xfrm>
            <a:off x="7819181" y="4858537"/>
            <a:ext cx="4122837" cy="5230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F </a:t>
            </a:r>
            <a:r>
              <a:t>    Flatterie</a:t>
            </a:r>
          </a:p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A  </a:t>
            </a:r>
            <a:r>
              <a:t>   Avarice</a:t>
            </a:r>
          </a:p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V </a:t>
            </a:r>
            <a:r>
              <a:t>    Vilenie</a:t>
            </a:r>
          </a:p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V</a:t>
            </a:r>
            <a:r>
              <a:t>     Variété</a:t>
            </a:r>
          </a:p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E  </a:t>
            </a:r>
            <a:r>
              <a:t>   Envie</a:t>
            </a:r>
          </a:p>
          <a:p>
            <a:pPr algn="l">
              <a:defRPr b="0" i="1" sz="5000">
                <a:solidFill>
                  <a:schemeClr val="accent5">
                    <a:hueOff val="106375"/>
                    <a:satOff val="9554"/>
                    <a:lumOff val="-13516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L</a:t>
            </a:r>
            <a:r>
              <a:t>     Lâcheté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9" grpId="2"/>
      <p:bldP build="whole" bldLvl="1" animBg="1" rev="0" advAuto="0" spid="388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2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93" name="P1090421.jpeg" descr="P109042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84929"/>
            <a:ext cx="13004801" cy="93947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Martin Pénet (1999)"/>
          <p:cNvSpPr txBox="1"/>
          <p:nvPr>
            <p:ph type="subTitle" sz="quarter" idx="1"/>
          </p:nvPr>
        </p:nvSpPr>
        <p:spPr>
          <a:xfrm>
            <a:off x="1044244" y="6908800"/>
            <a:ext cx="4634839" cy="776354"/>
          </a:xfrm>
          <a:prstGeom prst="rect">
            <a:avLst/>
          </a:prstGeom>
        </p:spPr>
        <p:txBody>
          <a:bodyPr/>
          <a:lstStyle>
            <a:lvl1pPr>
              <a:defRPr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Martin Pénet (1999)</a:t>
            </a:r>
          </a:p>
        </p:txBody>
      </p:sp>
      <p:pic>
        <p:nvPicPr>
          <p:cNvPr id="164" name="51JVXWZDYPL._SX460_BO1,204,203,200_.jpg" descr="51JVXWZDYPL._SX460_BO1,204,203,200_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7963" y="255124"/>
            <a:ext cx="5867401" cy="635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51EZ3Pq6qPL._SX316_BO1,204,203,200_.jpg" descr="51EZ3Pq6qPL._SX316_BO1,204,203,200_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54301" y="1951627"/>
            <a:ext cx="4478773" cy="6675907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Pouchèle et Lochat (2006)"/>
          <p:cNvSpPr txBox="1"/>
          <p:nvPr/>
        </p:nvSpPr>
        <p:spPr>
          <a:xfrm>
            <a:off x="7317912" y="8949266"/>
            <a:ext cx="5751513" cy="776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Pouchèle et Lochat (2006)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4" grpId="1"/>
      <p:bldP build="whole" bldLvl="1" animBg="1" rev="0" advAuto="0" spid="165" grpId="2"/>
      <p:bldP build="whole" bldLvl="1" animBg="1" rev="0" advAuto="0" spid="166" grpId="3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itre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97" name="P1090422.jpeg" descr="P10904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31896"/>
            <a:ext cx="13004801" cy="9068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3/ Chansons,…"/>
          <p:cNvSpPr txBox="1"/>
          <p:nvPr/>
        </p:nvSpPr>
        <p:spPr>
          <a:xfrm>
            <a:off x="6171670" y="3795556"/>
            <a:ext cx="6679672" cy="3610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338835">
              <a:defRPr b="0" sz="8700">
                <a:latin typeface="Savoye LET"/>
                <a:ea typeface="Savoye LET"/>
                <a:cs typeface="Savoye LET"/>
                <a:sym typeface="Savoye LET"/>
              </a:defRPr>
            </a:pPr>
            <a:r>
              <a:t>3/ Chansons, </a:t>
            </a:r>
          </a:p>
          <a:p>
            <a:pPr defTabSz="338835">
              <a:defRPr b="0" sz="8700">
                <a:latin typeface="Savoye LET"/>
                <a:ea typeface="Savoye LET"/>
                <a:cs typeface="Savoye LET"/>
                <a:sym typeface="Savoye LET"/>
              </a:defRPr>
            </a:pPr>
            <a:r>
              <a:t>trouvères et troubadours</a:t>
            </a:r>
          </a:p>
        </p:txBody>
      </p:sp>
      <p:sp>
        <p:nvSpPr>
          <p:cNvPr id="400" name="Les chansons, témoins de leur temps"/>
          <p:cNvSpPr txBox="1"/>
          <p:nvPr/>
        </p:nvSpPr>
        <p:spPr>
          <a:xfrm>
            <a:off x="75637" y="109305"/>
            <a:ext cx="12853526" cy="169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b="0" sz="10481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témoins de leur temps</a:t>
            </a:r>
          </a:p>
        </p:txBody>
      </p:sp>
      <p:sp>
        <p:nvSpPr>
          <p:cNvPr id="401" name="__________________"/>
          <p:cNvSpPr txBox="1"/>
          <p:nvPr/>
        </p:nvSpPr>
        <p:spPr>
          <a:xfrm>
            <a:off x="75637" y="659639"/>
            <a:ext cx="12853526" cy="89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  <p:pic>
        <p:nvPicPr>
          <p:cNvPr id="402" name="Wolff.jpg" descr="Wolff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331" y="1892272"/>
            <a:ext cx="5772585" cy="78785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9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05" name="400px-Miniatura_Isotta.jpg" descr="400px-Miniatura_Isott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14" y="1493207"/>
            <a:ext cx="5546149" cy="701587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TRISTAN 1470.jpg" descr="TRISTAN 147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40097" y="0"/>
            <a:ext cx="7457441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6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ans aide je vais mourir car personne ne peut me guérir…"/>
          <p:cNvSpPr txBox="1"/>
          <p:nvPr/>
        </p:nvSpPr>
        <p:spPr>
          <a:xfrm>
            <a:off x="603852" y="1363340"/>
            <a:ext cx="12493745" cy="8855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Sans aide je vais mourir car personne ne peut me guérir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Sauf la Reine Iseult qui peut le faire si elle veut.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Montrez-lui le mal que j’ai. 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 Dieu n’y fait rien je mourrai.</a:t>
            </a:r>
            <a:br/>
            <a:r>
              <a:t>Je ne puis vivre longtemps avec cette douleur, 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ce mal que je ressens.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Vous mettrez ma belle barque à la mer 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emmènerez deux jeux de voiles.</a:t>
            </a:r>
            <a:br/>
            <a:r>
              <a:t>L’un de blanc, l’autre de noir.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 vous pouvez persuader Ieult de venir guérir ma plaie, 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au retour arborez le blanc</a:t>
            </a:r>
          </a:p>
          <a:p>
            <a:pPr marL="38100" marR="671756" indent="-38100" defTabSz="457200">
              <a:spcBef>
                <a:spcPts val="300"/>
              </a:spcBef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Mais si vous ne l’amenez pas, mettez donc la voile noire.</a:t>
            </a:r>
          </a:p>
        </p:txBody>
      </p:sp>
      <p:sp>
        <p:nvSpPr>
          <p:cNvPr id="409" name="La mort de Tristan (XIIIè siècle)"/>
          <p:cNvSpPr txBox="1"/>
          <p:nvPr/>
        </p:nvSpPr>
        <p:spPr>
          <a:xfrm>
            <a:off x="1464178" y="146050"/>
            <a:ext cx="11281093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8100" marR="671756" indent="-38100" defTabSz="457200">
              <a:spcBef>
                <a:spcPts val="300"/>
              </a:spcBef>
              <a:defRPr b="0" sz="6500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rPr sz="10500"/>
              <a:t>La mort de Tristan </a:t>
            </a:r>
            <a:r>
              <a:rPr i="1" sz="5000">
                <a:latin typeface="Times New Roman"/>
                <a:ea typeface="Times New Roman"/>
                <a:cs typeface="Times New Roman"/>
                <a:sym typeface="Times New Roman"/>
              </a:rPr>
              <a:t>(XIIIè siècle)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8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5188NRJDW5L._SX312_BO1,204,203,200_.jpg" descr="5188NRJDW5L._SX312_BO1,204,203,200_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9385" y="-54769"/>
            <a:ext cx="4671715" cy="7052205"/>
          </a:xfrm>
          <a:prstGeom prst="rect">
            <a:avLst/>
          </a:prstGeom>
          <a:ln w="12700">
            <a:miter lim="400000"/>
          </a:ln>
        </p:spPr>
      </p:pic>
      <p:sp>
        <p:nvSpPr>
          <p:cNvPr id="412" name="Brunel-Lobrichon…"/>
          <p:cNvSpPr txBox="1"/>
          <p:nvPr/>
        </p:nvSpPr>
        <p:spPr>
          <a:xfrm>
            <a:off x="4151206" y="7136870"/>
            <a:ext cx="4148072" cy="2697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Brunel-Lobrichon</a:t>
            </a:r>
          </a:p>
          <a:p>
            <a: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</a:t>
            </a:r>
          </a:p>
          <a:p>
            <a: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Duhamel-Amado</a:t>
            </a:r>
          </a:p>
          <a:p>
            <a:pPr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(Hachette - 2000)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TOUVERES 3.jpg" descr="TOUVERES 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72541" y="4293556"/>
            <a:ext cx="7939470" cy="545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TOUVERES 4.jpg" descr="TOUVERES 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106" y="491623"/>
            <a:ext cx="4028244" cy="87703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TOUBADOURS.jpg" descr="TOUBADOURS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90659" y="-84535"/>
            <a:ext cx="3048001" cy="406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6" grpId="1"/>
      <p:bldP build="whole" bldLvl="1" animBg="1" rev="0" advAuto="0" spid="414" grpId="2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« Belle, bonne, sage »…"/>
          <p:cNvSpPr txBox="1"/>
          <p:nvPr>
            <p:ph type="subTitle" sz="quarter" idx="1"/>
          </p:nvPr>
        </p:nvSpPr>
        <p:spPr>
          <a:xfrm>
            <a:off x="2725373" y="8263466"/>
            <a:ext cx="7554054" cy="1689498"/>
          </a:xfrm>
          <a:prstGeom prst="rect">
            <a:avLst/>
          </a:prstGeom>
        </p:spPr>
        <p:txBody>
          <a:bodyPr/>
          <a:lstStyle/>
          <a:p>
            <a:pPr defTabSz="303783">
              <a:defRPr sz="5200">
                <a:solidFill>
                  <a:srgbClr val="0000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« Belle, bonne, sage »</a:t>
            </a:r>
          </a:p>
          <a:p>
            <a:pPr defTabSz="303783">
              <a:defRPr sz="5200">
                <a:solidFill>
                  <a:srgbClr val="0000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Chanson de Baude Cordier</a:t>
            </a:r>
          </a:p>
        </p:txBody>
      </p:sp>
      <p:pic>
        <p:nvPicPr>
          <p:cNvPr id="419" name="file.jpg" descr="fil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2512" y="1362097"/>
            <a:ext cx="8079776" cy="7029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4dd8ba_61a64d02253143a18a958308302bd7d4~mv2_d_1400_1400_s_2.jpg" descr="4dd8ba_61a64d02253143a18a958308302bd7d4~mv2_d_1400_1400_s_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25600" y="-1"/>
            <a:ext cx="9753600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0" grpId="1"/>
      <p:bldP build="whole" bldLvl="1" animBg="1" rev="0" advAuto="0" spid="418" grpId="2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« Jamais un homme prisonnier…"/>
          <p:cNvSpPr txBox="1"/>
          <p:nvPr/>
        </p:nvSpPr>
        <p:spPr>
          <a:xfrm>
            <a:off x="303477" y="-37108"/>
            <a:ext cx="12397846" cy="407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457200"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« Jamais un homme prisonnier </a:t>
            </a:r>
          </a:p>
          <a:p>
            <a:pPr defTabSz="457200"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ne pourra s’exprimer délicatement ou tristement. </a:t>
            </a:r>
          </a:p>
          <a:p>
            <a:pPr defTabSz="457200">
              <a:defRPr b="0"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Mais il peut écrire une chanson avec véhémence. »</a:t>
            </a:r>
          </a:p>
          <a:p>
            <a:pPr defTabSz="457200">
              <a:defRPr b="0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Richard Cœur de Lyon (1157-1199) </a:t>
            </a:r>
          </a:p>
        </p:txBody>
      </p:sp>
      <p:sp>
        <p:nvSpPr>
          <p:cNvPr id="423" name="Dans cette chanson, il s’adresse aux anglais, aux normands, aux gascons, aux aux gens de Caen, du Perche et de Chartres, ainsi qu’aux tourangeaux et angevins…"/>
          <p:cNvSpPr txBox="1"/>
          <p:nvPr/>
        </p:nvSpPr>
        <p:spPr>
          <a:xfrm>
            <a:off x="5070904" y="4414851"/>
            <a:ext cx="7831337" cy="5503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just" defTabSz="457200">
              <a:defRPr b="0" sz="5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Dans cette chanson, il s’adresse aux anglais, aux normands, aux gascons, aux aux gens de Caen, du Perche et de Chartres, ainsi qu’aux tourangeaux et angevins…</a:t>
            </a:r>
          </a:p>
        </p:txBody>
      </p:sp>
      <p:pic>
        <p:nvPicPr>
          <p:cNvPr id="424" name="Richard_coeurdelion.jpg" descr="Richard_coeurdeli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0987" y="2984131"/>
            <a:ext cx="4981387" cy="68411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Gisant_richard_coeur_de_lion.jpg" descr="Gisant_richard_coeur_de_lion.jpg"/>
          <p:cNvPicPr>
            <a:picLocks noChangeAspect="1"/>
          </p:cNvPicPr>
          <p:nvPr/>
        </p:nvPicPr>
        <p:blipFill>
          <a:blip r:embed="rId3">
            <a:extLst/>
          </a:blip>
          <a:srcRect l="19333" t="32364" r="0" b="0"/>
          <a:stretch>
            <a:fillRect/>
          </a:stretch>
        </p:blipFill>
        <p:spPr>
          <a:xfrm>
            <a:off x="11707" y="2626415"/>
            <a:ext cx="12981463" cy="723563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Tombeau de Richard       Coeur de Lyon…"/>
          <p:cNvSpPr txBox="1"/>
          <p:nvPr/>
        </p:nvSpPr>
        <p:spPr>
          <a:xfrm>
            <a:off x="5402493" y="2103602"/>
            <a:ext cx="7557229" cy="2752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just" defTabSz="457200">
              <a:defRPr b="0" i="1" sz="3500">
                <a:solidFill>
                  <a:schemeClr val="accent5">
                    <a:hueOff val="-36178"/>
                    <a:satOff val="6507"/>
                    <a:lumOff val="-23518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r" defTabSz="457200">
              <a:defRPr b="0" sz="3500">
                <a:solidFill>
                  <a:schemeClr val="accent5">
                    <a:hueOff val="-36178"/>
                    <a:satOff val="6507"/>
                    <a:lumOff val="-23518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Tombeau de Richard       Coeur de Lyon</a:t>
            </a:r>
          </a:p>
          <a:p>
            <a:pPr algn="r" defTabSz="457200">
              <a:defRPr b="0" sz="3500">
                <a:solidFill>
                  <a:schemeClr val="accent5">
                    <a:hueOff val="-36178"/>
                    <a:satOff val="6507"/>
                    <a:lumOff val="-23518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r" defTabSz="457200">
              <a:defRPr b="0" sz="3500">
                <a:solidFill>
                  <a:schemeClr val="accent5">
                    <a:hueOff val="-36178"/>
                    <a:satOff val="6507"/>
                    <a:lumOff val="-23518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Abbaye        de Fontevraud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6" grpId="3"/>
      <p:bldP build="whole" bldLvl="1" animBg="1" rev="0" advAuto="0" spid="425" grpId="2"/>
      <p:bldP build="whole" bldLvl="1" animBg="1" rev="0" advAuto="0" spid="423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hibaut…"/>
          <p:cNvSpPr txBox="1"/>
          <p:nvPr>
            <p:ph type="subTitle" sz="quarter" idx="1"/>
          </p:nvPr>
        </p:nvSpPr>
        <p:spPr>
          <a:xfrm>
            <a:off x="-152400" y="2335807"/>
            <a:ext cx="4495735" cy="5081986"/>
          </a:xfrm>
          <a:prstGeom prst="rect">
            <a:avLst/>
          </a:prstGeom>
        </p:spPr>
        <p:txBody>
          <a:bodyPr/>
          <a:lstStyle/>
          <a:p>
            <a:pPr defTabSz="514095">
              <a:defRPr sz="6600">
                <a:latin typeface="Savoye LET"/>
                <a:ea typeface="Savoye LET"/>
                <a:cs typeface="Savoye LET"/>
                <a:sym typeface="Savoye LET"/>
              </a:defRPr>
            </a:pPr>
            <a:r>
              <a:t>Thibaut </a:t>
            </a:r>
          </a:p>
          <a:p>
            <a:pPr defTabSz="514095">
              <a:defRPr sz="6600">
                <a:latin typeface="Savoye LET"/>
                <a:ea typeface="Savoye LET"/>
                <a:cs typeface="Savoye LET"/>
                <a:sym typeface="Savoye LET"/>
              </a:defRPr>
            </a:pPr>
            <a:r>
              <a:t>de Champagne </a:t>
            </a:r>
          </a:p>
          <a:p>
            <a:pPr defTabSz="514095">
              <a:defRPr sz="6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514095">
              <a:defRPr sz="6600">
                <a:latin typeface="Savoye LET"/>
                <a:ea typeface="Savoye LET"/>
                <a:cs typeface="Savoye LET"/>
                <a:sym typeface="Savoye LET"/>
              </a:defRPr>
            </a:pPr>
            <a:r>
              <a:t>« Je suis comme la licorne »</a:t>
            </a:r>
          </a:p>
        </p:txBody>
      </p:sp>
      <p:pic>
        <p:nvPicPr>
          <p:cNvPr id="429" name="FRA.2de.Ch1.TEX.Manuscrit_Chansonnier-Cange_retouche_ok_num.jpg" descr="FRA.2de.Ch1.TEX.Manuscrit_Chansonnier-Cange_retouche_ok_num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96333" y="0"/>
            <a:ext cx="879072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32" name="hqdefault.jpg" descr="hqdefault.jpg"/>
          <p:cNvPicPr>
            <a:picLocks noChangeAspect="1"/>
          </p:cNvPicPr>
          <p:nvPr/>
        </p:nvPicPr>
        <p:blipFill>
          <a:blip r:embed="rId2">
            <a:extLst/>
          </a:blip>
          <a:srcRect l="9842" t="0" r="12076" b="0"/>
          <a:stretch>
            <a:fillRect/>
          </a:stretch>
        </p:blipFill>
        <p:spPr>
          <a:xfrm>
            <a:off x="-69851" y="3184352"/>
            <a:ext cx="6849951" cy="6579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Thibaut-de-Champagne.jpeg" descr="Thibaut-de-Champagne.jpeg"/>
          <p:cNvPicPr>
            <a:picLocks noChangeAspect="1"/>
          </p:cNvPicPr>
          <p:nvPr/>
        </p:nvPicPr>
        <p:blipFill>
          <a:blip r:embed="rId3">
            <a:extLst/>
          </a:blip>
          <a:srcRect l="2129" t="0" r="3653" b="6142"/>
          <a:stretch>
            <a:fillRect/>
          </a:stretch>
        </p:blipFill>
        <p:spPr>
          <a:xfrm>
            <a:off x="4985700" y="-355600"/>
            <a:ext cx="8096321" cy="71480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3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Une introduction…"/>
          <p:cNvSpPr txBox="1"/>
          <p:nvPr/>
        </p:nvSpPr>
        <p:spPr>
          <a:xfrm>
            <a:off x="295241" y="545024"/>
            <a:ext cx="5610690" cy="143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321310">
              <a:defRPr b="0" sz="825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Une introduction…</a:t>
            </a:r>
          </a:p>
        </p:txBody>
      </p:sp>
      <p:sp>
        <p:nvSpPr>
          <p:cNvPr id="169" name="Les chansons, témoins de leur temps…"/>
          <p:cNvSpPr txBox="1"/>
          <p:nvPr>
            <p:ph type="ctrTitle"/>
          </p:nvPr>
        </p:nvSpPr>
        <p:spPr>
          <a:xfrm>
            <a:off x="75637" y="2971494"/>
            <a:ext cx="12853526" cy="2927020"/>
          </a:xfrm>
          <a:prstGeom prst="rect">
            <a:avLst/>
          </a:prstGeom>
        </p:spPr>
        <p:txBody>
          <a:bodyPr/>
          <a:lstStyle/>
          <a:p>
            <a:pPr defTabSz="286258">
              <a:defRPr sz="10927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Les chansons, témoins de leur temps</a:t>
            </a:r>
          </a:p>
          <a:p>
            <a:pPr defTabSz="286258">
              <a:defRPr b="1" sz="5831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__________________</a:t>
            </a:r>
          </a:p>
        </p:txBody>
      </p:sp>
      <p:sp>
        <p:nvSpPr>
          <p:cNvPr id="170" name="…ou « comment en est-on arrivé là ? »"/>
          <p:cNvSpPr txBox="1"/>
          <p:nvPr/>
        </p:nvSpPr>
        <p:spPr>
          <a:xfrm>
            <a:off x="1649908" y="6891966"/>
            <a:ext cx="11419088" cy="14330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344677">
              <a:defRPr b="0" sz="8849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…ou « comment en est-on arrivé là ? 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8" grpId="1"/>
      <p:bldP build="whole" bldLvl="1" animBg="1" rev="0" advAuto="0" spid="170" grpId="2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E8E6C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Le chansonnier…"/>
          <p:cNvSpPr txBox="1"/>
          <p:nvPr>
            <p:ph type="subTitle" sz="half" idx="1"/>
          </p:nvPr>
        </p:nvSpPr>
        <p:spPr>
          <a:xfrm>
            <a:off x="118533" y="283633"/>
            <a:ext cx="5320838" cy="9211734"/>
          </a:xfrm>
          <a:prstGeom prst="rect">
            <a:avLst/>
          </a:prstGeom>
        </p:spPr>
        <p:txBody>
          <a:bodyPr/>
          <a:lstStyle/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Le chansonnier </a:t>
            </a:r>
          </a:p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de </a:t>
            </a:r>
          </a:p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Saint-Germain </a:t>
            </a:r>
          </a:p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des Près</a:t>
            </a:r>
          </a:p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_</a:t>
            </a:r>
          </a:p>
          <a:p>
            <a:pPr defTabSz="566674">
              <a:defRPr sz="10088">
                <a:solidFill>
                  <a:srgbClr val="9512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vers 1250</a:t>
            </a:r>
          </a:p>
        </p:txBody>
      </p:sp>
      <p:pic>
        <p:nvPicPr>
          <p:cNvPr id="436" name="Chansonnier_français_dit_de_Saint-Germain-des-Prés__btv1b60009580.JPEG" descr="Chansonnier_français_dit_de_Saint-Germain-des-Prés__btv1b60009580.JPEG"/>
          <p:cNvPicPr>
            <a:picLocks noChangeAspect="1"/>
          </p:cNvPicPr>
          <p:nvPr/>
        </p:nvPicPr>
        <p:blipFill>
          <a:blip r:embed="rId2">
            <a:extLst/>
          </a:blip>
          <a:srcRect l="0" t="0" r="0" b="2206"/>
          <a:stretch>
            <a:fillRect/>
          </a:stretch>
        </p:blipFill>
        <p:spPr>
          <a:xfrm>
            <a:off x="5528204" y="-417315"/>
            <a:ext cx="7651354" cy="105881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ARS SUBTILIOR BELLE BONNE SAGE - BAUDE CORDIER.jpeg" descr="ARS SUBTILIOR BELLE BONNE SAGE - BAUDE CORDIER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83698" y="-186267"/>
            <a:ext cx="7780532" cy="9936387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« Belle, bonne, sage »…"/>
          <p:cNvSpPr txBox="1"/>
          <p:nvPr>
            <p:ph type="subTitle" sz="quarter" idx="1"/>
          </p:nvPr>
        </p:nvSpPr>
        <p:spPr>
          <a:xfrm>
            <a:off x="2725373" y="8088445"/>
            <a:ext cx="7554054" cy="1999986"/>
          </a:xfrm>
          <a:prstGeom prst="rect">
            <a:avLst/>
          </a:prstGeom>
        </p:spPr>
        <p:txBody>
          <a:bodyPr/>
          <a:lstStyle/>
          <a:p>
            <a:pPr defTabSz="362204">
              <a:defRPr sz="6200">
                <a:solidFill>
                  <a:srgbClr val="0000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« Belle, bonne, sage »</a:t>
            </a:r>
          </a:p>
          <a:p>
            <a:pPr defTabSz="362204">
              <a:defRPr sz="6200">
                <a:solidFill>
                  <a:srgbClr val="000000"/>
                </a:solidFill>
                <a:latin typeface="Savoye LET"/>
                <a:ea typeface="Savoye LET"/>
                <a:cs typeface="Savoye LET"/>
                <a:sym typeface="Savoye LET"/>
              </a:defRPr>
            </a:pPr>
            <a:r>
              <a:t>Chanson de Baude Cordier </a:t>
            </a:r>
            <a:r>
              <a:rPr i="1" sz="2790">
                <a:latin typeface="Times New Roman"/>
                <a:ea typeface="Times New Roman"/>
                <a:cs typeface="Times New Roman"/>
                <a:sym typeface="Times New Roman"/>
              </a:rPr>
              <a:t>(XIVè siècle)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2000">
        <p15:prstTrans prst="pageCurlDouble"/>
      </p:transition>
    </mc:Choice>
    <mc:Choice xmlns:p14="http://schemas.microsoft.com/office/powerpoint/2010/main" Requires="p14">
      <p:transition spd="slow" advClick="1" p14:dur="20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39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XVè siècle"/>
          <p:cNvSpPr txBox="1"/>
          <p:nvPr>
            <p:ph type="subTitle" sz="quarter" idx="1"/>
          </p:nvPr>
        </p:nvSpPr>
        <p:spPr>
          <a:xfrm>
            <a:off x="457596" y="8839200"/>
            <a:ext cx="4978004" cy="1130300"/>
          </a:xfrm>
          <a:prstGeom prst="rect">
            <a:avLst/>
          </a:prstGeom>
        </p:spPr>
        <p:txBody>
          <a:bodyPr/>
          <a:lstStyle>
            <a:lvl1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XVè siècle</a:t>
            </a:r>
          </a:p>
        </p:txBody>
      </p:sp>
      <p:pic>
        <p:nvPicPr>
          <p:cNvPr id="442" name="CHANSONNIER Jean de MONTCHENU fin XVè 4.jpg" descr="CHANSONNIER Jean de MONTCHENU fin XVè 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59989" y="-1"/>
            <a:ext cx="682752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CHANSONNIER Jean de MONTCHENU.jpg" descr="CHANSONNIER Jean de MONTCHENU.jpg"/>
          <p:cNvPicPr>
            <a:picLocks noChangeAspect="1"/>
          </p:cNvPicPr>
          <p:nvPr/>
        </p:nvPicPr>
        <p:blipFill>
          <a:blip r:embed="rId3">
            <a:extLst/>
          </a:blip>
          <a:srcRect l="6450" t="2870" r="5078" b="1116"/>
          <a:stretch>
            <a:fillRect/>
          </a:stretch>
        </p:blipFill>
        <p:spPr>
          <a:xfrm>
            <a:off x="-17331" y="-80235"/>
            <a:ext cx="6198614" cy="8762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CHANSONNIER Jean de MONTCHENU fin XVè 4 copie.jpg" descr="CHANSONNIER Jean de MONTCHENU fin XVè 4 copie.jpg"/>
          <p:cNvPicPr>
            <a:picLocks noChangeAspect="1"/>
          </p:cNvPicPr>
          <p:nvPr/>
        </p:nvPicPr>
        <p:blipFill>
          <a:blip r:embed="rId4">
            <a:extLst/>
          </a:blip>
          <a:srcRect l="0" t="26977" r="9301" b="2284"/>
          <a:stretch>
            <a:fillRect/>
          </a:stretch>
        </p:blipFill>
        <p:spPr>
          <a:xfrm>
            <a:off x="6162256" y="7345049"/>
            <a:ext cx="3123454" cy="2424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4" grpId="2"/>
      <p:bldP build="whole" bldLvl="1" animBg="1" rev="0" advAuto="0" spid="442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47" name="CHANSONNIER Jean de MONTCHENU fin XVè 6.jpg" descr="CHANSONNIER Jean de MONTCHENU fin XVè 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3979" y="333668"/>
            <a:ext cx="6554704" cy="9419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CHANSONNIER Jean de MONTCHENU fin XVè 7.jpg" descr="CHANSONNIER Jean de MONTCHENU fin XVè 7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42207" y="333668"/>
            <a:ext cx="6672452" cy="94199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51" name="CANON DE LA ROSE 1516 British.jpg" descr="CANON DE LA ROSE 1516 British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649816"/>
            <a:ext cx="12192000" cy="7708901"/>
          </a:xfrm>
          <a:prstGeom prst="rect">
            <a:avLst/>
          </a:prstGeom>
          <a:ln w="12700">
            <a:miter lim="400000"/>
          </a:ln>
        </p:spPr>
      </p:pic>
      <p:sp>
        <p:nvSpPr>
          <p:cNvPr id="452" name="CANON DE LA ROSE      (1516)"/>
          <p:cNvSpPr txBox="1"/>
          <p:nvPr/>
        </p:nvSpPr>
        <p:spPr>
          <a:xfrm>
            <a:off x="2261939" y="8696054"/>
            <a:ext cx="8480922" cy="811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i="1" sz="50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CANON DE LA ROSE      (1516)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arton6194-1450x800-c.jpg" descr="arton6194-1450x800-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4462"/>
            <a:ext cx="13004801" cy="8669867"/>
          </a:xfrm>
          <a:prstGeom prst="rect">
            <a:avLst/>
          </a:prstGeom>
          <a:ln w="12700">
            <a:miter lim="400000"/>
          </a:ln>
        </p:spPr>
      </p:pic>
      <p:sp>
        <p:nvSpPr>
          <p:cNvPr id="455" name="Les Visiteurs du soir (1942)…"/>
          <p:cNvSpPr txBox="1"/>
          <p:nvPr>
            <p:ph type="subTitle" sz="quarter" idx="1"/>
          </p:nvPr>
        </p:nvSpPr>
        <p:spPr>
          <a:xfrm>
            <a:off x="1270000" y="7721600"/>
            <a:ext cx="10464800" cy="2120702"/>
          </a:xfrm>
          <a:prstGeom prst="rect">
            <a:avLst/>
          </a:prstGeom>
        </p:spPr>
        <p:txBody>
          <a:bodyPr/>
          <a:lstStyle/>
          <a:p>
            <a:pPr defTabSz="519937">
              <a:defRPr sz="6675">
                <a:latin typeface="Savoye LET"/>
                <a:ea typeface="Savoye LET"/>
                <a:cs typeface="Savoye LET"/>
                <a:sym typeface="Savoye LET"/>
              </a:defRPr>
            </a:pPr>
            <a:r>
              <a:t>Les Visiteurs du soir (1942) </a:t>
            </a:r>
          </a:p>
          <a:p>
            <a:pPr defTabSz="519937">
              <a:defRPr sz="6675">
                <a:latin typeface="Savoye LET"/>
                <a:ea typeface="Savoye LET"/>
                <a:cs typeface="Savoye LET"/>
                <a:sym typeface="Savoye LET"/>
              </a:defRPr>
            </a:pPr>
            <a:r>
              <a:t>Les deux trouvères (Arletty et alain Cuny)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5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Un chansonnier…"/>
          <p:cNvSpPr txBox="1"/>
          <p:nvPr>
            <p:ph type="subTitle" sz="quarter" idx="1"/>
          </p:nvPr>
        </p:nvSpPr>
        <p:spPr>
          <a:xfrm>
            <a:off x="169333" y="5996979"/>
            <a:ext cx="6039248" cy="3986214"/>
          </a:xfrm>
          <a:prstGeom prst="rect">
            <a:avLst/>
          </a:prstGeom>
        </p:spPr>
        <p:txBody>
          <a:bodyPr/>
          <a:lstStyle/>
          <a:p>
            <a:pPr defTabSz="502412">
              <a:defRPr sz="8600">
                <a:latin typeface="Savoye LET"/>
                <a:ea typeface="Savoye LET"/>
                <a:cs typeface="Savoye LET"/>
                <a:sym typeface="Savoye LET"/>
              </a:defRPr>
            </a:pPr>
            <a:r>
              <a:t>Un chansonnier </a:t>
            </a:r>
          </a:p>
          <a:p>
            <a:pPr defTabSz="502412">
              <a:defRPr sz="8600">
                <a:latin typeface="Savoye LET"/>
                <a:ea typeface="Savoye LET"/>
                <a:cs typeface="Savoye LET"/>
                <a:sym typeface="Savoye LET"/>
              </a:defRPr>
            </a:pPr>
            <a:r>
              <a:t>du XVè siècle</a:t>
            </a:r>
          </a:p>
          <a:p>
            <a:pPr defTabSz="502412">
              <a:defRPr sz="8600">
                <a:latin typeface="Savoye LET"/>
                <a:ea typeface="Savoye LET"/>
                <a:cs typeface="Savoye LET"/>
                <a:sym typeface="Savoye LET"/>
              </a:defRPr>
            </a:pPr>
            <a:r>
              <a:t>retrouvé en 2014</a:t>
            </a:r>
          </a:p>
        </p:txBody>
      </p:sp>
      <p:pic>
        <p:nvPicPr>
          <p:cNvPr id="458" name="Capture d’écran 2019-01-25 à 11.10.18.png" descr="Capture d’écran 2019-01-25 à 11.10.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4313"/>
            <a:ext cx="13004801" cy="5928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Capture d’écran 2019-01-25 à 12.01.45.png" descr="Capture d’écran 2019-01-25 à 12.01.45.png"/>
          <p:cNvPicPr>
            <a:picLocks noChangeAspect="1"/>
          </p:cNvPicPr>
          <p:nvPr/>
        </p:nvPicPr>
        <p:blipFill>
          <a:blip r:embed="rId3">
            <a:extLst/>
          </a:blip>
          <a:srcRect l="2296" t="0" r="0" b="0"/>
          <a:stretch>
            <a:fillRect/>
          </a:stretch>
        </p:blipFill>
        <p:spPr>
          <a:xfrm>
            <a:off x="6287751" y="3121818"/>
            <a:ext cx="6773538" cy="67770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9" grpId="2"/>
      <p:bldP build="whole" bldLvl="1" animBg="1" rev="0" advAuto="0" spid="457" grpId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62" name="Capture d’écran 2019-01-25 à 11.09.42.png" descr="Capture d’écran 2019-01-25 à 11.09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0253" y="991577"/>
            <a:ext cx="10644294" cy="7770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3" name="Capture d’écran 2019-01-25 à 11.15.39.png" descr="Capture d’écran 2019-01-25 à 11.15.3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86267" y="410223"/>
            <a:ext cx="14083743" cy="84928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3" grpId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Capture d’écran 2019-01-25 à 11.56.03.png" descr="Capture d’écran 2019-01-25 à 11.56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3391" y="5403588"/>
            <a:ext cx="3238292" cy="4352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Capture d’écran 2019-01-25 à 11.58.36.png" descr="Capture d’écran 2019-01-25 à 11.58.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49623" y="728189"/>
            <a:ext cx="6102813" cy="8051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Capture d’écran 2019-01-25 à 11.59.29.png" descr="Capture d’écran 2019-01-25 à 11.59.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0319" y="-8798"/>
            <a:ext cx="3155220" cy="4159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Capture d’écran 2019-01-25 à 11.57.48.png" descr="Capture d’écran 2019-01-25 à 11.57.4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14084" y="500498"/>
            <a:ext cx="6665891" cy="8752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Capture d’écran 2019-01-25 à 11.58.57.png" descr="Capture d’écran 2019-01-25 à 11.58.5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63491" y="2535687"/>
            <a:ext cx="3032003" cy="4163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6" grpId="1"/>
      <p:bldP build="whole" bldLvl="1" animBg="1" rev="0" advAuto="0" spid="468" grpId="2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Capture d’écran 2019-01-25 à 11.56.44.png" descr="Capture d’écran 2019-01-25 à 11.56.4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2905" y="-43921"/>
            <a:ext cx="10871201" cy="4838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Capture d’écran 2019-01-25 à 12.00.29.png" descr="Capture d’écran 2019-01-25 à 12.00.2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70096" y="5065028"/>
            <a:ext cx="10464801" cy="4729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Johnny - Le Parisien 2017-12-06 à 16.53.22.png" descr="Johnny - Le Parisien 2017-12-06 à 16.53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021" y="-29119"/>
            <a:ext cx="8171927" cy="4190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Johnny - Valeurs Actuelles 2017-12-06 à 17.15.33.png" descr="Johnny - Valeurs Actuelles 2017-12-06 à 17.15.33.png"/>
          <p:cNvPicPr>
            <a:picLocks noChangeAspect="1"/>
          </p:cNvPicPr>
          <p:nvPr/>
        </p:nvPicPr>
        <p:blipFill>
          <a:blip r:embed="rId3">
            <a:extLst/>
          </a:blip>
          <a:srcRect l="7648" t="28912" r="0" b="0"/>
          <a:stretch>
            <a:fillRect/>
          </a:stretch>
        </p:blipFill>
        <p:spPr>
          <a:xfrm>
            <a:off x="776726" y="4192834"/>
            <a:ext cx="6121007" cy="5580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Capture d’écran 2017-12-06 à 16.52.04.png" descr="Capture d’écran 2017-12-06 à 16.52.0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53247" y="2472392"/>
            <a:ext cx="5278115" cy="73810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4" grpId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75" name="Bal Renaissance.jpg" descr="Bal Renaissan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263" y="-1"/>
            <a:ext cx="12708275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78" name="Partition.jpg" descr="Partition.jpg"/>
          <p:cNvPicPr>
            <a:picLocks noChangeAspect="1"/>
          </p:cNvPicPr>
          <p:nvPr/>
        </p:nvPicPr>
        <p:blipFill>
          <a:blip r:embed="rId2">
            <a:extLst/>
          </a:blip>
          <a:srcRect l="0" t="18051" r="0" b="0"/>
          <a:stretch>
            <a:fillRect/>
          </a:stretch>
        </p:blipFill>
        <p:spPr>
          <a:xfrm>
            <a:off x="-153853" y="-83148"/>
            <a:ext cx="13169381" cy="10047807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Les chansons, témoins de leur temps"/>
          <p:cNvSpPr txBox="1"/>
          <p:nvPr/>
        </p:nvSpPr>
        <p:spPr>
          <a:xfrm>
            <a:off x="75637" y="786639"/>
            <a:ext cx="12853526" cy="1690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b="0" sz="10481">
                <a:solidFill>
                  <a:schemeClr val="accent5"/>
                </a:solidFill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Les chansons, témoins de leur temps</a:t>
            </a:r>
          </a:p>
        </p:txBody>
      </p:sp>
      <p:sp>
        <p:nvSpPr>
          <p:cNvPr id="480" name="__________________"/>
          <p:cNvSpPr txBox="1"/>
          <p:nvPr/>
        </p:nvSpPr>
        <p:spPr>
          <a:xfrm>
            <a:off x="75637" y="1438572"/>
            <a:ext cx="12853526" cy="89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274574">
              <a:defRPr sz="5593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__________________</a:t>
            </a:r>
          </a:p>
        </p:txBody>
      </p:sp>
      <p:sp>
        <p:nvSpPr>
          <p:cNvPr id="481" name="4/ L’Ancien Régime, un grenier à chansons"/>
          <p:cNvSpPr txBox="1"/>
          <p:nvPr/>
        </p:nvSpPr>
        <p:spPr>
          <a:xfrm>
            <a:off x="300864" y="8475818"/>
            <a:ext cx="12403072" cy="1690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defTabSz="327152">
              <a:defRPr b="0" sz="8400">
                <a:latin typeface="Savoye LET"/>
                <a:ea typeface="Savoye LET"/>
                <a:cs typeface="Savoye LET"/>
                <a:sym typeface="Savoye LET"/>
              </a:defRPr>
            </a:lvl1pPr>
          </a:lstStyle>
          <a:p>
            <a:pPr/>
            <a:r>
              <a:t>4/ L’Ancien Régime, un grenier à chansons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1" grpId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84" name="Capture d’écran 2019-01-25 à 11.12.06.png" descr="Capture d’écran 2019-01-25 à 11.12.0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084177"/>
            <a:ext cx="13004801" cy="75852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87" name="Levavasseur_1626.JPG" descr="Levavasseur_16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373901"/>
            <a:ext cx="13004801" cy="90057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90" name="Robert2Ballard.JPG" descr="Robert2Ballar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46880" y="0"/>
            <a:ext cx="9417269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privilege_ballard.jpg" descr="privilege_ballard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18216" y="0"/>
            <a:ext cx="585933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94" name="Bataille_Airs_4L_1613.JPG" descr="Bataille_Airs_4L_16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5947" y="-70380"/>
            <a:ext cx="7760282" cy="98943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497" name="chansons_ballard_3.jpg" descr="chansons_ballard_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564" y="-52894"/>
            <a:ext cx="6392513" cy="7795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498" name="ballard2.gif" descr="ballard2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22206" y="3825167"/>
            <a:ext cx="7389763" cy="59302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psautier1817.jpg" descr="psautier1817.jpg"/>
          <p:cNvPicPr>
            <a:picLocks noChangeAspect="1"/>
          </p:cNvPicPr>
          <p:nvPr/>
        </p:nvPicPr>
        <p:blipFill>
          <a:blip r:embed="rId2">
            <a:extLst/>
          </a:blip>
          <a:srcRect l="1889" t="1678" r="807" b="4110"/>
          <a:stretch>
            <a:fillRect/>
          </a:stretch>
        </p:blipFill>
        <p:spPr>
          <a:xfrm>
            <a:off x="4865885" y="1663545"/>
            <a:ext cx="9141739" cy="642651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1" name="Psaumes_Lausanne_1565.JPG" descr="Psaumes_Lausanne_1565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9111" y="-34790"/>
            <a:ext cx="6020084" cy="10155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2" name="estocart.jpg" descr="estocart.jpg"/>
          <p:cNvPicPr>
            <a:picLocks noChangeAspect="1"/>
          </p:cNvPicPr>
          <p:nvPr/>
        </p:nvPicPr>
        <p:blipFill>
          <a:blip r:embed="rId4">
            <a:extLst/>
          </a:blip>
          <a:srcRect l="0" t="0" r="0" b="2031"/>
          <a:stretch>
            <a:fillRect/>
          </a:stretch>
        </p:blipFill>
        <p:spPr>
          <a:xfrm>
            <a:off x="5495064" y="0"/>
            <a:ext cx="7544774" cy="97537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2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1" grpId="1"/>
      <p:bldP build="whole" bldLvl="1" animBg="1" rev="0" advAuto="0" spid="502" grpId="2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benitiermini.jpg" descr="benitiermini.jpg"/>
          <p:cNvPicPr>
            <a:picLocks noChangeAspect="1"/>
          </p:cNvPicPr>
          <p:nvPr/>
        </p:nvPicPr>
        <p:blipFill>
          <a:blip r:embed="rId2">
            <a:extLst/>
          </a:blip>
          <a:srcRect l="0" t="0" r="2273" b="0"/>
          <a:stretch>
            <a:fillRect/>
          </a:stretch>
        </p:blipFill>
        <p:spPr>
          <a:xfrm>
            <a:off x="3563739" y="4388174"/>
            <a:ext cx="6439954" cy="5394266"/>
          </a:xfrm>
          <a:prstGeom prst="rect">
            <a:avLst/>
          </a:prstGeom>
          <a:ln w="12700">
            <a:miter lim="400000"/>
          </a:ln>
        </p:spPr>
      </p:pic>
      <p:sp>
        <p:nvSpPr>
          <p:cNvPr id="505" name="Les prêtres et évêques « banniront aussi de leurs Eglises toutes sortes de Musiques, dans lesquelles, soit sur l’Orgue, ou dans le simple Chant, il se mêle quelque chose de lascif, ou d’impur. »…"/>
          <p:cNvSpPr txBox="1"/>
          <p:nvPr/>
        </p:nvSpPr>
        <p:spPr>
          <a:xfrm>
            <a:off x="175518" y="41460"/>
            <a:ext cx="12653765" cy="41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defRPr b="0" i="1"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i="0"/>
              <a:t>Les prêtres et évêques </a:t>
            </a:r>
            <a:r>
              <a:t>« banniront aussi de leurs Eglises toutes sortes de Musiques, dans lesquelles, soit sur l’Orgue, ou dans le simple Chant, il se mêle quelque chose de lascif, ou d’impur. »</a:t>
            </a:r>
          </a:p>
          <a:p>
            <a:pPr algn="just" defTabSz="457200">
              <a:defRPr b="0" sz="40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r" defTabSz="457200">
              <a:defRPr b="0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Décret du Concile de Trente touchant les choses qu’il faut observer </a:t>
            </a:r>
          </a:p>
          <a:p>
            <a:pPr algn="r" defTabSz="457200">
              <a:defRPr b="0" sz="36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et éviter dans la célébration de la Messe (17 septembre 1562)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5" grpId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1024px-Musée_national_du_Château_de_Pau_-_Portait_d'Henri_IV_en_Mars_-_Ambroise_Dubois_P_81_20_1.jpg" descr="1024px-Musée_national_du_Château_de_Pau_-_Portait_d'Henri_IV_en_Mars_-_Ambroise_Dubois_P_81_20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42" y="0"/>
            <a:ext cx="7118808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Henri IV en Mars…"/>
          <p:cNvSpPr txBox="1"/>
          <p:nvPr/>
        </p:nvSpPr>
        <p:spPr>
          <a:xfrm>
            <a:off x="7319603" y="3479238"/>
            <a:ext cx="5511460" cy="2795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i="1" sz="5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Henri IV en Mars</a:t>
            </a:r>
          </a:p>
          <a:p>
            <a:pPr>
              <a:defRPr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i="1" sz="4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(Jacob Bunel 1606-08)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Johnny - Figaro 2017-12-06 à 16.44.29.png" descr="Johnny - Figaro 2017-12-06 à 16.44.2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934" y="2587118"/>
            <a:ext cx="10742204" cy="7205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Johnny - L'Obs 2017-12-07 à 07.18.10.png" descr="Johnny - L'Obs 2017-12-07 à 07.18.10.png"/>
          <p:cNvPicPr>
            <a:picLocks noChangeAspect="1"/>
          </p:cNvPicPr>
          <p:nvPr/>
        </p:nvPicPr>
        <p:blipFill>
          <a:blip r:embed="rId3">
            <a:extLst/>
          </a:blip>
          <a:srcRect l="4854" t="0" r="6889" b="0"/>
          <a:stretch>
            <a:fillRect/>
          </a:stretch>
        </p:blipFill>
        <p:spPr>
          <a:xfrm>
            <a:off x="6546322" y="-23813"/>
            <a:ext cx="6468800" cy="54913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8" grpId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01 Paris_Cité_Henri_IV_dessin.jpeg" descr="01 Paris_Cité_Henri_IV_dessi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93157" y="-13547"/>
            <a:ext cx="6848897" cy="4226005"/>
          </a:xfrm>
          <a:prstGeom prst="rect">
            <a:avLst/>
          </a:prstGeom>
          <a:ln w="12700">
            <a:miter lim="400000"/>
          </a:ln>
        </p:spPr>
      </p:pic>
      <p:sp>
        <p:nvSpPr>
          <p:cNvPr id="511" name="VIVE HENRI IV !…"/>
          <p:cNvSpPr txBox="1"/>
          <p:nvPr>
            <p:ph type="title"/>
          </p:nvPr>
        </p:nvSpPr>
        <p:spPr>
          <a:xfrm>
            <a:off x="103319" y="982133"/>
            <a:ext cx="13426415" cy="8824186"/>
          </a:xfrm>
          <a:prstGeom prst="rect">
            <a:avLst/>
          </a:prstGeom>
        </p:spPr>
        <p:txBody>
          <a:bodyPr/>
          <a:lstStyle/>
          <a:p>
            <a:pPr algn="l">
              <a:defRPr i="1" sz="7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 sz="5000"/>
              <a:t>   </a:t>
            </a:r>
            <a:r>
              <a:rPr b="1" sz="5100"/>
              <a:t>VIVE HENRI IV !</a:t>
            </a:r>
            <a:br>
              <a:rPr sz="5100"/>
            </a:br>
          </a:p>
          <a:p>
            <a:pPr lvl="3" indent="0" algn="l" defTabSz="1300480">
              <a:defRPr i="1" sz="7500">
                <a:latin typeface="Times New Roman"/>
                <a:ea typeface="Times New Roman"/>
                <a:cs typeface="Times New Roman"/>
                <a:sym typeface="Times New Roman"/>
              </a:defRPr>
            </a:pPr>
            <a:br/>
            <a:r>
              <a:rPr sz="3500"/>
              <a:t>Vive Henri IV, Vive ce Roi vaillant, </a:t>
            </a:r>
            <a:br>
              <a:rPr sz="3500"/>
            </a:br>
            <a:r>
              <a:rPr sz="3500"/>
              <a:t>Ce diable à quatre a le triple talent                                  </a:t>
            </a:r>
            <a:br>
              <a:rPr sz="3500"/>
            </a:br>
            <a:r>
              <a:rPr sz="3500"/>
              <a:t>de boire et de battre et d’</a:t>
            </a:r>
            <a:r>
              <a:rPr sz="3500"/>
              <a:t>être un vert galant.</a:t>
            </a:r>
            <a:r>
              <a:rPr sz="3500"/>
              <a:t> </a:t>
            </a:r>
            <a:br>
              <a:rPr sz="3500"/>
            </a:br>
            <a:br>
              <a:rPr sz="2500"/>
            </a:br>
            <a:r>
              <a:rPr sz="2500"/>
              <a:t>                       </a:t>
            </a:r>
            <a:r>
              <a:rPr sz="3500"/>
              <a:t>Au diable guerres, rancunes et partis </a:t>
            </a:r>
            <a:br>
              <a:rPr sz="3500"/>
            </a:br>
            <a:r>
              <a:rPr sz="3500"/>
              <a:t>                Comme nos pères, chantons en vrais amis </a:t>
            </a:r>
            <a:br>
              <a:rPr sz="3500"/>
            </a:br>
            <a:r>
              <a:rPr sz="3500"/>
              <a:t>                Au choc des verres les roses et les lys</a:t>
            </a:r>
            <a:endParaRPr sz="3500"/>
          </a:p>
          <a:p>
            <a:pPr lvl="3" indent="0" algn="r" defTabSz="1300480">
              <a:defRPr i="1" sz="7500">
                <a:latin typeface="Times New Roman"/>
                <a:ea typeface="Times New Roman"/>
                <a:cs typeface="Times New Roman"/>
                <a:sym typeface="Times New Roman"/>
              </a:defRPr>
            </a:pPr>
            <a:br>
              <a:rPr sz="2500"/>
            </a:br>
            <a:r>
              <a:rPr sz="3500"/>
              <a:t>Chantons l’antienne qu’on chantera dans mille ans    n  </a:t>
            </a:r>
            <a:endParaRPr sz="3500"/>
          </a:p>
          <a:p>
            <a:pPr lvl="4" indent="0" algn="r" defTabSz="1300480">
              <a:defRPr i="1" sz="7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3500"/>
              <a:t> Que Dieu maintienne en paix ses descendants             n</a:t>
            </a:r>
            <a:br>
              <a:rPr sz="3500"/>
            </a:br>
            <a:r>
              <a:rPr sz="3500"/>
              <a:t>Jusqu’à ce qu’on prenne la lune avec les dents.           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01 Paris_Cité_Henri_IV_dessin.jpeg" descr="01 Paris_Cité_Henri_IV_dessi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7254" y="841609"/>
            <a:ext cx="13079308" cy="80703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16" name="Louis_XIII.jpg" descr="Louis_XIII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777" y="0"/>
            <a:ext cx="7970869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LouisXIII.jpg" descr="LouisXIII.jpg"/>
          <p:cNvPicPr>
            <a:picLocks noChangeAspect="1"/>
          </p:cNvPicPr>
          <p:nvPr/>
        </p:nvPicPr>
        <p:blipFill>
          <a:blip r:embed="rId3">
            <a:extLst/>
          </a:blip>
          <a:srcRect l="6709" t="0" r="0" b="0"/>
          <a:stretch>
            <a:fillRect/>
          </a:stretch>
        </p:blipFill>
        <p:spPr>
          <a:xfrm>
            <a:off x="7745643" y="-1"/>
            <a:ext cx="5261904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Louis XIII"/>
          <p:cNvSpPr txBox="1"/>
          <p:nvPr/>
        </p:nvSpPr>
        <p:spPr>
          <a:xfrm>
            <a:off x="3820160" y="-459317"/>
            <a:ext cx="5364481" cy="26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 sz="6000">
                <a:latin typeface="Zapfino"/>
                <a:ea typeface="Zapfino"/>
                <a:cs typeface="Zapfino"/>
                <a:sym typeface="Zapfino"/>
              </a:defRPr>
            </a:lvl1pPr>
          </a:lstStyle>
          <a:p>
            <a:pPr/>
            <a:r>
              <a:t>Louis XIII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e217a766e52372fd987f1e7f1e70cbfe.jpg" descr="e217a766e52372fd987f1e7f1e70cbf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21583" y="-114300"/>
            <a:ext cx="6561634" cy="9982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Etienne Moulinié (vers 1599-1676)"/>
          <p:cNvSpPr txBox="1"/>
          <p:nvPr/>
        </p:nvSpPr>
        <p:spPr>
          <a:xfrm>
            <a:off x="1664328" y="8334837"/>
            <a:ext cx="9676144" cy="1058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  <a:r>
              <a:t>Etienne Moulinié (vers 1599-1676)</a:t>
            </a: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sp>
        <p:nvSpPr>
          <p:cNvPr id="523" name="Livres d’airs de Cour mis sur le luth par Adrien Le Roy(1571)"/>
          <p:cNvSpPr txBox="1"/>
          <p:nvPr/>
        </p:nvSpPr>
        <p:spPr>
          <a:xfrm>
            <a:off x="1664328" y="610625"/>
            <a:ext cx="9676144" cy="2744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  <a:r>
              <a:t>Livres d’airs de Cour mis sur le luth par Adrien Le Roy(1571)</a:t>
            </a: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sp>
        <p:nvSpPr>
          <p:cNvPr id="524" name="Pierre Guédron (1565-1620)"/>
          <p:cNvSpPr txBox="1"/>
          <p:nvPr/>
        </p:nvSpPr>
        <p:spPr>
          <a:xfrm>
            <a:off x="1664328" y="4347500"/>
            <a:ext cx="9676144" cy="1058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  <a:r>
              <a:t>Pierre Guédron (1565-1620)</a:t>
            </a: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sp>
        <p:nvSpPr>
          <p:cNvPr id="525" name="Antoine Boësset (vers 1587-1643)"/>
          <p:cNvSpPr txBox="1"/>
          <p:nvPr/>
        </p:nvSpPr>
        <p:spPr>
          <a:xfrm>
            <a:off x="1664328" y="6341169"/>
            <a:ext cx="9676144" cy="1058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  <a:r>
              <a:t>Antoine Boësset (vers 1587-1643)</a:t>
            </a: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sp>
        <p:nvSpPr>
          <p:cNvPr id="526" name="_______________"/>
          <p:cNvSpPr txBox="1"/>
          <p:nvPr/>
        </p:nvSpPr>
        <p:spPr>
          <a:xfrm>
            <a:off x="1664328" y="2938941"/>
            <a:ext cx="9676144" cy="105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3600" u="sng">
                <a:latin typeface="Savoye LET"/>
                <a:ea typeface="Savoye LET"/>
                <a:cs typeface="Savoye LET"/>
                <a:sym typeface="Savoye LET"/>
              </a:defRPr>
            </a:pPr>
            <a:r>
              <a:t>_______________</a:t>
            </a:r>
          </a:p>
          <a:p>
            <a:pPr defTabSz="233679">
              <a:defRPr b="0" sz="3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3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3600"/>
            </a:pPr>
          </a:p>
          <a:p>
            <a:pPr defTabSz="233679">
              <a:defRPr b="0" sz="3600"/>
            </a:pPr>
          </a:p>
          <a:p>
            <a:pPr defTabSz="233679">
              <a:defRPr b="0" sz="3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3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5" grpId="2"/>
      <p:bldP build="whole" bldLvl="1" animBg="1" rev="0" advAuto="0" spid="522" grpId="3"/>
      <p:bldP build="whole" bldLvl="1" animBg="1" rev="0" advAuto="0" spid="524" grpId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ierre Guédron (1565-1620)"/>
          <p:cNvSpPr txBox="1"/>
          <p:nvPr/>
        </p:nvSpPr>
        <p:spPr>
          <a:xfrm>
            <a:off x="2952750" y="25267"/>
            <a:ext cx="7099300" cy="1058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  <a:r>
              <a:t>Pierre Guédron (1565-1620)</a:t>
            </a: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pic>
        <p:nvPicPr>
          <p:cNvPr id="529" name="Guédron_-_Airs_4-5v_L5_1620_P1B.jpg" descr="Guédron_-_Airs_4-5v_L5_1620_P1B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53588"/>
            <a:ext cx="13004801" cy="89640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8" grpId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Antoine Boësset (vers 1587 – 1643)"/>
          <p:cNvSpPr txBox="1"/>
          <p:nvPr/>
        </p:nvSpPr>
        <p:spPr>
          <a:xfrm>
            <a:off x="2952750" y="93000"/>
            <a:ext cx="7099300" cy="1058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233679">
              <a:defRPr b="0" sz="6000">
                <a:latin typeface="Savoye LET"/>
                <a:ea typeface="Savoye LET"/>
                <a:cs typeface="Savoye LET"/>
                <a:sym typeface="Savoye LET"/>
              </a:defRPr>
            </a:pPr>
            <a:r>
              <a:t>Antoine Boësset</a:t>
            </a:r>
            <a:r>
              <a:t> (vers 1587 – 1643)</a:t>
            </a: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/>
            </a:pPr>
          </a:p>
          <a:p>
            <a:pPr defTabSz="233679">
              <a:defRPr b="0" sz="7600"/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  <a:p>
            <a:pPr defTabSz="233679">
              <a:defRPr b="0" sz="7600">
                <a:latin typeface="Savoye LET"/>
                <a:ea typeface="Savoye LET"/>
                <a:cs typeface="Savoye LET"/>
                <a:sym typeface="Savoye LET"/>
              </a:defRPr>
            </a:pPr>
          </a:p>
        </p:txBody>
      </p:sp>
      <p:pic>
        <p:nvPicPr>
          <p:cNvPr id="532" name="Boesset_Airs_L8_1632.jpg" descr="Boesset_Airs_L8_163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630" y="975477"/>
            <a:ext cx="13048060" cy="8894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3" name="Boesset_Signature.JPG" descr="Boesset_Signatur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6819537"/>
            <a:ext cx="13004801" cy="29725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3" dur="1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33" grpId="2"/>
      <p:bldP build="whole" bldLvl="1" animBg="1" rev="0" advAuto="0" spid="531" grpId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36" name="Moulinié_-_Airs_luth_1625.jpg" descr="Moulinié_-_Airs_luth_1625.jpg"/>
          <p:cNvPicPr>
            <a:picLocks noChangeAspect="1"/>
          </p:cNvPicPr>
          <p:nvPr/>
        </p:nvPicPr>
        <p:blipFill>
          <a:blip r:embed="rId2">
            <a:extLst/>
          </a:blip>
          <a:srcRect l="0" t="0" r="2476" b="0"/>
          <a:stretch>
            <a:fillRect/>
          </a:stretch>
        </p:blipFill>
        <p:spPr>
          <a:xfrm>
            <a:off x="6186701" y="0"/>
            <a:ext cx="6858036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Boesset_Airs_luth_L10_1621.JPG" descr="Boesset_Airs_luth_L10_1621.JPG"/>
          <p:cNvPicPr>
            <a:picLocks noChangeAspect="1"/>
          </p:cNvPicPr>
          <p:nvPr/>
        </p:nvPicPr>
        <p:blipFill>
          <a:blip r:embed="rId3">
            <a:extLst/>
          </a:blip>
          <a:srcRect l="0" t="0" r="3234" b="0"/>
          <a:stretch>
            <a:fillRect/>
          </a:stretch>
        </p:blipFill>
        <p:spPr>
          <a:xfrm>
            <a:off x="-89527" y="-1"/>
            <a:ext cx="6838881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36" grpId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40" name="Cardinal_Mazarin_by_Pierre_Mignard_(Musée_Condé).jpg" descr="Cardinal_Mazarin_by_Pierre_Mignard_(Musée_Condé)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43705" y="-1"/>
            <a:ext cx="8283594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1" name="Court-bouillon_de_Mazarin_1649bis.jpg" descr="Court-bouillon_de_Mazarin_1649bi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0438" y="-1"/>
            <a:ext cx="6737023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41" grpId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Corp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44" name="1005723-Mazarinade.jpg" descr="1005723-Mazarinad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8371" y="-28443"/>
            <a:ext cx="11748058" cy="98104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1" p14:dur="1500">
        <p15:prstTrans prst="pageCurlDouble"/>
      </p:transition>
    </mc:Choice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